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8" r:id="rId3"/>
    <p:sldId id="291" r:id="rId4"/>
    <p:sldId id="292" r:id="rId5"/>
    <p:sldId id="285" r:id="rId6"/>
    <p:sldId id="284" r:id="rId7"/>
    <p:sldId id="283" r:id="rId8"/>
    <p:sldId id="272" r:id="rId9"/>
    <p:sldId id="297" r:id="rId10"/>
    <p:sldId id="294" r:id="rId11"/>
    <p:sldId id="296" r:id="rId12"/>
    <p:sldId id="273" r:id="rId13"/>
    <p:sldId id="286" r:id="rId14"/>
    <p:sldId id="288" r:id="rId15"/>
    <p:sldId id="274" r:id="rId16"/>
    <p:sldId id="300" r:id="rId17"/>
    <p:sldId id="301" r:id="rId18"/>
    <p:sldId id="293" r:id="rId19"/>
    <p:sldId id="282" r:id="rId20"/>
    <p:sldId id="275" r:id="rId21"/>
    <p:sldId id="276" r:id="rId22"/>
    <p:sldId id="277" r:id="rId23"/>
    <p:sldId id="290" r:id="rId24"/>
    <p:sldId id="295" r:id="rId25"/>
    <p:sldId id="299" r:id="rId26"/>
    <p:sldId id="278" r:id="rId27"/>
    <p:sldId id="279" r:id="rId28"/>
    <p:sldId id="280" r:id="rId29"/>
    <p:sldId id="281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8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04/04/2016</a:t>
            </a:fld>
            <a:endParaRPr 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microsoft.com/office/2007/relationships/media" Target="../media/media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315200" cy="2595025"/>
          </a:xfrm>
        </p:spPr>
        <p:txBody>
          <a:bodyPr/>
          <a:lstStyle/>
          <a:p>
            <a:r>
              <a:rPr lang="it-IT" dirty="0" smtClean="0"/>
              <a:t>Il Miracolo della Vita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9586" y="3717032"/>
            <a:ext cx="7854696" cy="1752600"/>
          </a:xfrm>
        </p:spPr>
        <p:txBody>
          <a:bodyPr/>
          <a:lstStyle/>
          <a:p>
            <a:r>
              <a:rPr lang="it-IT" dirty="0" smtClean="0"/>
              <a:t>15/10/2015</a:t>
            </a:r>
            <a:endParaRPr lang="it-I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17210"/>
            <a:ext cx="6696744" cy="280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88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5091" y="3383778"/>
            <a:ext cx="2638909" cy="347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2653" y="0"/>
            <a:ext cx="2775122" cy="33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it-IT" dirty="0" smtClean="0"/>
              <a:t>Il DNA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901999"/>
            <a:ext cx="6851104" cy="4956001"/>
          </a:xfrm>
        </p:spPr>
        <p:txBody>
          <a:bodyPr>
            <a:normAutofit/>
          </a:bodyPr>
          <a:lstStyle/>
          <a:p>
            <a:r>
              <a:rPr lang="it-IT" dirty="0" smtClean="0"/>
              <a:t>È una molecola che contiene le informazioni necessarie per la vita.</a:t>
            </a:r>
          </a:p>
          <a:p>
            <a:r>
              <a:rPr lang="it-IT" dirty="0" smtClean="0"/>
              <a:t>Il </a:t>
            </a:r>
            <a:r>
              <a:rPr lang="it-IT" i="1" dirty="0" smtClean="0"/>
              <a:t>DNA</a:t>
            </a:r>
            <a:r>
              <a:rPr lang="it-IT" dirty="0" smtClean="0"/>
              <a:t> si organizza in bastoncelli chiamati </a:t>
            </a:r>
            <a:r>
              <a:rPr lang="it-IT" i="1" u="sng" dirty="0" smtClean="0"/>
              <a:t>cromosomi</a:t>
            </a:r>
          </a:p>
          <a:p>
            <a:r>
              <a:rPr lang="it-IT" dirty="0" smtClean="0"/>
              <a:t>Tutte le cellule umane contengono </a:t>
            </a:r>
            <a:r>
              <a:rPr lang="it-IT" dirty="0"/>
              <a:t>46 </a:t>
            </a:r>
            <a:r>
              <a:rPr lang="it-IT" i="1" dirty="0" smtClean="0"/>
              <a:t>cromosomi</a:t>
            </a:r>
          </a:p>
          <a:p>
            <a:r>
              <a:rPr lang="it-IT" u="sng" dirty="0" smtClean="0"/>
              <a:t>Solo i gameti possiedono 23 </a:t>
            </a:r>
            <a:r>
              <a:rPr lang="it-IT" i="1" u="sng" dirty="0" smtClean="0"/>
              <a:t>cromosomi.</a:t>
            </a:r>
            <a:endParaRPr lang="it-IT" i="1" u="sng" dirty="0"/>
          </a:p>
          <a:p>
            <a:r>
              <a:rPr lang="it-IT" dirty="0"/>
              <a:t>X </a:t>
            </a:r>
            <a:r>
              <a:rPr lang="it-IT" dirty="0" smtClean="0"/>
              <a:t>ovocita</a:t>
            </a:r>
            <a:endParaRPr lang="it-IT" dirty="0"/>
          </a:p>
          <a:p>
            <a:r>
              <a:rPr lang="it-IT" dirty="0"/>
              <a:t>S</a:t>
            </a:r>
            <a:r>
              <a:rPr lang="it-IT" dirty="0" smtClean="0"/>
              <a:t>permatozoo X</a:t>
            </a:r>
          </a:p>
          <a:p>
            <a:r>
              <a:rPr lang="it-IT" dirty="0" smtClean="0"/>
              <a:t>Spermatozoo 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2002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it-IT" dirty="0" smtClean="0"/>
              <a:t>Facciamo due conti..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89120"/>
          </a:xfrm>
        </p:spPr>
        <p:txBody>
          <a:bodyPr/>
          <a:lstStyle/>
          <a:p>
            <a:pPr algn="ctr"/>
            <a:r>
              <a:rPr lang="it-IT" dirty="0"/>
              <a:t>L’ovocita (23 </a:t>
            </a:r>
            <a:r>
              <a:rPr lang="it-IT" dirty="0" smtClean="0"/>
              <a:t>cromosomi) </a:t>
            </a:r>
          </a:p>
          <a:p>
            <a:pPr marL="0" indent="0" algn="ctr">
              <a:buNone/>
            </a:pPr>
            <a:endParaRPr lang="it-IT" dirty="0" smtClean="0"/>
          </a:p>
          <a:p>
            <a:pPr algn="ctr"/>
            <a:r>
              <a:rPr lang="it-IT" dirty="0" smtClean="0"/>
              <a:t>Gli </a:t>
            </a:r>
            <a:r>
              <a:rPr lang="it-IT" dirty="0"/>
              <a:t>spermatozoi (23 cromosomi</a:t>
            </a:r>
            <a:r>
              <a:rPr lang="it-IT" dirty="0" smtClean="0"/>
              <a:t>)</a:t>
            </a:r>
          </a:p>
          <a:p>
            <a:pPr marL="0" indent="0" algn="ctr">
              <a:buNone/>
            </a:pPr>
            <a:endParaRPr lang="it-IT" dirty="0" smtClean="0"/>
          </a:p>
          <a:p>
            <a:pPr algn="ctr"/>
            <a:r>
              <a:rPr lang="it-IT" dirty="0" smtClean="0"/>
              <a:t>Zigote (46 cromosomi)</a:t>
            </a:r>
          </a:p>
          <a:p>
            <a:pPr marL="0" indent="0" algn="ctr">
              <a:buNone/>
            </a:pPr>
            <a:r>
              <a:rPr lang="it-IT" dirty="0"/>
              <a:t>u</a:t>
            </a:r>
            <a:r>
              <a:rPr lang="it-IT" dirty="0" smtClean="0"/>
              <a:t>n nuovo </a:t>
            </a:r>
            <a:r>
              <a:rPr lang="it-IT" b="1" i="1" u="sng" dirty="0" smtClean="0"/>
              <a:t>essere umano </a:t>
            </a:r>
            <a:endParaRPr lang="it-IT" b="1" i="1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112"/>
            <a:ext cx="2620292" cy="231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cliparts.co/cliparts/Bia/Kz5/BiaKz5g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819" y="1916832"/>
            <a:ext cx="424334" cy="4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_UNJrX0YYHuo/TIzk8-HlEBI/AAAAAAAAAJE/kfP7ctIGkaM/s1600/Ugual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136658" y="2852936"/>
            <a:ext cx="610655" cy="33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8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fecondazione e lo Zigote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Gli spermatozoi sopravvivono fino a </a:t>
            </a:r>
            <a:r>
              <a:rPr lang="it-IT" dirty="0"/>
              <a:t>3-5 giorni. </a:t>
            </a:r>
            <a:r>
              <a:rPr lang="it-IT" dirty="0" smtClean="0"/>
              <a:t>Espulsi </a:t>
            </a:r>
            <a:r>
              <a:rPr lang="it-IT" dirty="0"/>
              <a:t>circa 150 milioni di </a:t>
            </a:r>
            <a:r>
              <a:rPr lang="it-IT" dirty="0" smtClean="0"/>
              <a:t>spermatozoi.</a:t>
            </a:r>
            <a:endParaRPr lang="it-IT" dirty="0"/>
          </a:p>
          <a:p>
            <a:r>
              <a:rPr lang="it-IT" dirty="0" smtClean="0"/>
              <a:t>Raggiungono la tuba</a:t>
            </a:r>
          </a:p>
          <a:p>
            <a:r>
              <a:rPr lang="it-IT" dirty="0" smtClean="0"/>
              <a:t>Fecondazione</a:t>
            </a:r>
          </a:p>
          <a:p>
            <a:r>
              <a:rPr lang="it-IT" dirty="0" smtClean="0"/>
              <a:t>Zigote o </a:t>
            </a:r>
            <a:r>
              <a:rPr lang="it-IT" dirty="0" err="1" smtClean="0"/>
              <a:t>One-cell</a:t>
            </a:r>
            <a:r>
              <a:rPr lang="it-IT" dirty="0" smtClean="0"/>
              <a:t> </a:t>
            </a:r>
            <a:r>
              <a:rPr lang="it-IT" dirty="0" err="1" smtClean="0"/>
              <a:t>Embryo</a:t>
            </a:r>
            <a:r>
              <a:rPr lang="it-IT" dirty="0" smtClean="0"/>
              <a:t> - DNA</a:t>
            </a:r>
            <a:endParaRPr lang="it-IT" dirty="0"/>
          </a:p>
        </p:txBody>
      </p:sp>
      <p:pic>
        <p:nvPicPr>
          <p:cNvPr id="16386" name="Picture 2" descr="C:\Users\Utente\Searches\Documents\Pellicano\Mostra Grazie 1000\Foto Mostra\Pannello 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6267" y="2353847"/>
            <a:ext cx="2265363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tente\Searches\Documents\Pellicano\Mostra Grazie 1000\Foto Mostra\Pannello 2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4581" y="5013176"/>
            <a:ext cx="1955137" cy="17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70" y="4194580"/>
            <a:ext cx="3515998" cy="254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78" t="3896" r="106" b="2764"/>
          <a:stretch/>
        </p:blipFill>
        <p:spPr bwMode="auto">
          <a:xfrm>
            <a:off x="6673754" y="404663"/>
            <a:ext cx="2470245" cy="64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-171400"/>
            <a:ext cx="7315200" cy="1154097"/>
          </a:xfrm>
        </p:spPr>
        <p:txBody>
          <a:bodyPr/>
          <a:lstStyle/>
          <a:p>
            <a:r>
              <a:rPr lang="it-IT" dirty="0" smtClean="0"/>
              <a:t>Si accendono nuovi geni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67544" y="1052736"/>
            <a:ext cx="62646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Calcio d’inizio:</a:t>
            </a:r>
          </a:p>
          <a:p>
            <a:r>
              <a:rPr lang="it-IT" sz="2400" dirty="0" smtClean="0"/>
              <a:t>variazione </a:t>
            </a:r>
            <a:r>
              <a:rPr lang="it-IT" sz="2400" dirty="0"/>
              <a:t>della composizione ionica </a:t>
            </a:r>
            <a:r>
              <a:rPr lang="it-IT" sz="2400" dirty="0" smtClean="0"/>
              <a:t>dell’ovocita che </a:t>
            </a:r>
            <a:r>
              <a:rPr lang="it-IT" sz="2400" dirty="0"/>
              <a:t>determina un’onda ionica detta onda calcio (</a:t>
            </a:r>
            <a:r>
              <a:rPr lang="it-IT" sz="2400" dirty="0" err="1"/>
              <a:t>calcium</a:t>
            </a:r>
            <a:r>
              <a:rPr lang="it-IT" sz="2400" dirty="0"/>
              <a:t> </a:t>
            </a:r>
            <a:r>
              <a:rPr lang="it-IT" sz="2400" dirty="0" err="1"/>
              <a:t>wave</a:t>
            </a:r>
            <a:r>
              <a:rPr lang="it-IT" sz="2400" dirty="0"/>
              <a:t>): essa segna l’inizio dell’attivazione dello zigote e dello sviluppo </a:t>
            </a:r>
            <a:r>
              <a:rPr lang="it-IT" sz="2400" dirty="0" smtClean="0"/>
              <a:t>embrionale. </a:t>
            </a:r>
          </a:p>
          <a:p>
            <a:endParaRPr lang="it-IT" sz="2400" dirty="0"/>
          </a:p>
          <a:p>
            <a:r>
              <a:rPr lang="it-IT" sz="2400" dirty="0"/>
              <a:t>In recenti studi si è visto come i geni “accesi” dell’ovocita si spengono dopo la fecondazione per attivare quelli dello zigote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r>
              <a:rPr lang="it-IT" sz="2400" i="1" u="sng" dirty="0" smtClean="0"/>
              <a:t>Siamo </a:t>
            </a:r>
            <a:r>
              <a:rPr lang="it-IT" sz="2400" i="1" u="sng" dirty="0"/>
              <a:t>di fronte a una cellula diversa da quella di partenza e appartenente a un </a:t>
            </a:r>
            <a:r>
              <a:rPr lang="it-IT" sz="2400" i="1" u="sng" dirty="0" smtClean="0"/>
              <a:t>individuo nuovo </a:t>
            </a:r>
            <a:r>
              <a:rPr lang="it-IT" sz="2400" i="1" u="sng" dirty="0"/>
              <a:t>diverso dalla madre e dal padre.</a:t>
            </a:r>
          </a:p>
        </p:txBody>
      </p:sp>
    </p:spTree>
    <p:extLst>
      <p:ext uri="{BB962C8B-B14F-4D97-AF65-F5344CB8AC3E}">
        <p14:creationId xmlns:p14="http://schemas.microsoft.com/office/powerpoint/2010/main" xmlns="" val="2766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Il primo viaggio e l’annidamento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0953"/>
            <a:ext cx="4791789" cy="347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0808"/>
            <a:ext cx="1584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Prime divisioni cellulari: morula</a:t>
            </a:r>
          </a:p>
          <a:p>
            <a:r>
              <a:rPr lang="it-IT" dirty="0" smtClean="0"/>
              <a:t>Comunicazione madre-figlio: cross-</a:t>
            </a:r>
            <a:r>
              <a:rPr lang="it-IT" dirty="0" err="1" smtClean="0"/>
              <a:t>talking</a:t>
            </a:r>
            <a:endParaRPr lang="it-IT" dirty="0" smtClean="0"/>
          </a:p>
          <a:p>
            <a:r>
              <a:rPr lang="it-IT" dirty="0" smtClean="0"/>
              <a:t>Autonomia biologica</a:t>
            </a:r>
            <a:endParaRPr lang="it-IT" dirty="0"/>
          </a:p>
          <a:p>
            <a:r>
              <a:rPr lang="it-IT" dirty="0"/>
              <a:t>Annidamento: inizia il 7° giorno e si completa il 14° giorno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111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34064" cy="1358045"/>
          </a:xfrm>
        </p:spPr>
        <p:txBody>
          <a:bodyPr>
            <a:normAutofit/>
          </a:bodyPr>
          <a:lstStyle/>
          <a:p>
            <a:r>
              <a:rPr lang="it-IT" dirty="0" smtClean="0"/>
              <a:t>La contraccezione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700808"/>
            <a:ext cx="6696744" cy="4968552"/>
          </a:xfrm>
        </p:spPr>
        <p:txBody>
          <a:bodyPr>
            <a:normAutofit/>
          </a:bodyPr>
          <a:lstStyle/>
          <a:p>
            <a:r>
              <a:rPr lang="it-IT" dirty="0" smtClean="0"/>
              <a:t>Pillola del giorno dopo (</a:t>
            </a:r>
            <a:r>
              <a:rPr lang="it-IT" dirty="0" err="1" smtClean="0"/>
              <a:t>Norlevo</a:t>
            </a:r>
            <a:r>
              <a:rPr lang="it-IT" dirty="0" smtClean="0"/>
              <a:t>) – </a:t>
            </a:r>
            <a:r>
              <a:rPr lang="it-IT" i="1" dirty="0" smtClean="0">
                <a:solidFill>
                  <a:schemeClr val="accent1"/>
                </a:solidFill>
                <a:latin typeface="+mj-lt"/>
              </a:rPr>
              <a:t>Abortivo/Contraccettivo</a:t>
            </a:r>
          </a:p>
          <a:p>
            <a:r>
              <a:rPr lang="it-IT" dirty="0" smtClean="0"/>
              <a:t>Pillola dei 5 giorni dopo (</a:t>
            </a:r>
            <a:r>
              <a:rPr lang="it-IT" dirty="0" err="1" smtClean="0"/>
              <a:t>EllaOne</a:t>
            </a:r>
            <a:r>
              <a:rPr lang="it-IT" dirty="0" smtClean="0"/>
              <a:t>) – </a:t>
            </a:r>
            <a:r>
              <a:rPr lang="it-IT" i="1" dirty="0" smtClean="0">
                <a:solidFill>
                  <a:schemeClr val="accent1"/>
                </a:solidFill>
                <a:latin typeface="+mj-lt"/>
              </a:rPr>
              <a:t>Abortivo/Contraccettivo</a:t>
            </a:r>
          </a:p>
          <a:p>
            <a:r>
              <a:rPr lang="it-IT" dirty="0" smtClean="0"/>
              <a:t>Pillola mensile/cerotto transdermico/anello vaginale/impianto sottocutaneo </a:t>
            </a:r>
            <a:r>
              <a:rPr lang="it-IT" i="1" dirty="0" smtClean="0">
                <a:solidFill>
                  <a:schemeClr val="accent1"/>
                </a:solidFill>
                <a:latin typeface="+mj-lt"/>
              </a:rPr>
              <a:t>Contraccettivi/Abortivi</a:t>
            </a:r>
          </a:p>
          <a:p>
            <a:r>
              <a:rPr lang="it-IT" dirty="0" smtClean="0"/>
              <a:t>Spirale (IUD) - </a:t>
            </a:r>
            <a:r>
              <a:rPr lang="it-IT" i="1" dirty="0" smtClean="0">
                <a:solidFill>
                  <a:srgbClr val="FF0000"/>
                </a:solidFill>
                <a:latin typeface="+mj-lt"/>
              </a:rPr>
              <a:t>Abortivo</a:t>
            </a:r>
          </a:p>
          <a:p>
            <a:r>
              <a:rPr lang="it-IT" dirty="0" smtClean="0"/>
              <a:t>RU486 - </a:t>
            </a:r>
            <a:r>
              <a:rPr lang="it-IT" i="1" dirty="0" smtClean="0">
                <a:solidFill>
                  <a:srgbClr val="FF0000"/>
                </a:solidFill>
                <a:latin typeface="+mj-lt"/>
              </a:rPr>
              <a:t>Abortivo</a:t>
            </a:r>
          </a:p>
        </p:txBody>
      </p:sp>
      <p:pic>
        <p:nvPicPr>
          <p:cNvPr id="17410" name="Picture 2" descr="C:\Users\Utente\Searches\Documents\Pellicano\Mostra Grazie 1000\Foto Mostra\Pannello 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4841" y="4077071"/>
            <a:ext cx="3829159" cy="2780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15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Cosa s’intende per «contraccezione»?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Evitare</a:t>
            </a:r>
            <a:r>
              <a:rPr lang="it-IT" dirty="0" smtClean="0"/>
              <a:t> il concepimento ovvero </a:t>
            </a:r>
            <a:r>
              <a:rPr lang="it-IT" b="1" dirty="0" smtClean="0"/>
              <a:t>evitare</a:t>
            </a:r>
            <a:r>
              <a:rPr lang="it-IT" dirty="0" smtClean="0"/>
              <a:t> la </a:t>
            </a:r>
            <a:r>
              <a:rPr lang="it-IT" u="sng" dirty="0" smtClean="0"/>
              <a:t>fusione</a:t>
            </a:r>
            <a:r>
              <a:rPr lang="it-IT" dirty="0" smtClean="0"/>
              <a:t> tra </a:t>
            </a:r>
            <a:r>
              <a:rPr lang="it-IT" i="1" dirty="0" smtClean="0"/>
              <a:t>spermatozoo</a:t>
            </a:r>
            <a:r>
              <a:rPr lang="it-IT" dirty="0" smtClean="0"/>
              <a:t> e </a:t>
            </a:r>
            <a:r>
              <a:rPr lang="it-IT" i="1" dirty="0" smtClean="0"/>
              <a:t>ovocita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08" y="2955262"/>
            <a:ext cx="4996184" cy="331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21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3" y="3774968"/>
            <a:ext cx="3744416" cy="32349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2176" y="332656"/>
            <a:ext cx="8229600" cy="1143000"/>
          </a:xfrm>
        </p:spPr>
        <p:txBody>
          <a:bodyPr/>
          <a:lstStyle/>
          <a:p>
            <a:r>
              <a:rPr lang="it-IT" dirty="0" smtClean="0"/>
              <a:t>Pillola mensile - meccanismi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2176" y="1475656"/>
            <a:ext cx="8579296" cy="4389120"/>
          </a:xfrm>
        </p:spPr>
        <p:txBody>
          <a:bodyPr/>
          <a:lstStyle/>
          <a:p>
            <a:r>
              <a:rPr lang="it-IT" dirty="0" smtClean="0"/>
              <a:t>Impediscono l’</a:t>
            </a:r>
            <a:r>
              <a:rPr lang="it-IT" i="1" dirty="0" smtClean="0"/>
              <a:t>ovulazione</a:t>
            </a:r>
            <a:r>
              <a:rPr lang="it-IT" dirty="0" smtClean="0"/>
              <a:t>: nell’80% dei casi le estro-</a:t>
            </a:r>
            <a:r>
              <a:rPr lang="it-IT" dirty="0" err="1" smtClean="0"/>
              <a:t>progestriniche</a:t>
            </a:r>
            <a:r>
              <a:rPr lang="it-IT" dirty="0" smtClean="0"/>
              <a:t> e nel 50% le minipillole</a:t>
            </a:r>
          </a:p>
          <a:p>
            <a:r>
              <a:rPr lang="it-IT" dirty="0" smtClean="0"/>
              <a:t>Rendono l’ambiente interno dell’utero inospitale all’</a:t>
            </a:r>
            <a:r>
              <a:rPr lang="it-IT" i="1" dirty="0" smtClean="0"/>
              <a:t>embrione</a:t>
            </a:r>
          </a:p>
          <a:p>
            <a:r>
              <a:rPr lang="it-IT" dirty="0" smtClean="0"/>
              <a:t>Modificano la consistenza del muco cervicale</a:t>
            </a:r>
          </a:p>
          <a:p>
            <a:r>
              <a:rPr lang="it-IT" dirty="0" smtClean="0"/>
              <a:t>Diminuiscono la capacità delle tube di muoversi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2031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280920" cy="59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80949" y="1556792"/>
            <a:ext cx="243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(?) – </a:t>
            </a:r>
            <a:r>
              <a:rPr lang="it-IT" sz="1200" b="1" dirty="0" smtClean="0"/>
              <a:t>Un Ovulo non si impianta! </a:t>
            </a:r>
            <a:r>
              <a:rPr lang="it-IT" sz="1200" b="1" u="sng" dirty="0">
                <a:solidFill>
                  <a:srgbClr val="FF0000"/>
                </a:solidFill>
              </a:rPr>
              <a:t>L</a:t>
            </a:r>
            <a:r>
              <a:rPr lang="it-IT" sz="1200" b="1" u="sng" dirty="0" smtClean="0">
                <a:solidFill>
                  <a:srgbClr val="FF0000"/>
                </a:solidFill>
              </a:rPr>
              <a:t>’EMBRIONE sì!</a:t>
            </a:r>
            <a:endParaRPr lang="it-IT" sz="1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5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315200" cy="1154097"/>
          </a:xfrm>
        </p:spPr>
        <p:txBody>
          <a:bodyPr/>
          <a:lstStyle/>
          <a:p>
            <a:r>
              <a:rPr lang="it-IT" dirty="0" smtClean="0"/>
              <a:t>I primi 5 giorni</a:t>
            </a:r>
            <a:endParaRPr lang="it-IT" dirty="0"/>
          </a:p>
        </p:txBody>
      </p:sp>
      <p:pic>
        <p:nvPicPr>
          <p:cNvPr id="5" name="5 giorn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916832"/>
            <a:ext cx="6415608" cy="4389437"/>
          </a:xfrm>
        </p:spPr>
      </p:pic>
    </p:spTree>
    <p:extLst>
      <p:ext uri="{BB962C8B-B14F-4D97-AF65-F5344CB8AC3E}">
        <p14:creationId xmlns:p14="http://schemas.microsoft.com/office/powerpoint/2010/main" xmlns="" val="5380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Per stupirvi…a vostro vantaggio</a:t>
            </a:r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8583" y="1935163"/>
            <a:ext cx="4786834" cy="4389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85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0"/>
            <a:ext cx="7315200" cy="1154097"/>
          </a:xfrm>
        </p:spPr>
        <p:txBody>
          <a:bodyPr>
            <a:normAutofit/>
          </a:bodyPr>
          <a:lstStyle/>
          <a:p>
            <a:r>
              <a:rPr lang="it-IT" dirty="0" smtClean="0"/>
              <a:t>Dalla 2a alla 3a settimana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124744"/>
            <a:ext cx="7920880" cy="3869473"/>
          </a:xfrm>
        </p:spPr>
        <p:txBody>
          <a:bodyPr/>
          <a:lstStyle/>
          <a:p>
            <a:r>
              <a:rPr lang="it-IT" dirty="0" smtClean="0"/>
              <a:t>Gastrulazione</a:t>
            </a:r>
          </a:p>
          <a:p>
            <a:r>
              <a:rPr lang="it-IT" dirty="0" smtClean="0"/>
              <a:t>Dal </a:t>
            </a:r>
            <a:r>
              <a:rPr lang="it-IT" dirty="0"/>
              <a:t>17° giorno comincia a </a:t>
            </a:r>
            <a:r>
              <a:rPr lang="it-IT" dirty="0" smtClean="0"/>
              <a:t>formarsi il </a:t>
            </a:r>
            <a:r>
              <a:rPr lang="it-IT" dirty="0"/>
              <a:t>sistema nervoso</a:t>
            </a:r>
            <a:r>
              <a:rPr lang="it-IT" dirty="0" smtClean="0"/>
              <a:t>.</a:t>
            </a:r>
          </a:p>
          <a:p>
            <a:r>
              <a:rPr lang="it-IT" dirty="0" smtClean="0"/>
              <a:t>Dal 23° giorno batte già il cuore.</a:t>
            </a:r>
          </a:p>
          <a:p>
            <a:r>
              <a:rPr lang="it-IT" dirty="0" smtClean="0"/>
              <a:t>Placenta</a:t>
            </a:r>
            <a:endParaRPr lang="it-IT" dirty="0"/>
          </a:p>
        </p:txBody>
      </p:sp>
      <p:pic>
        <p:nvPicPr>
          <p:cNvPr id="18434" name="Picture 2" descr="C:\Users\Utente\Searches\Documents\Pellicano\Mostra Grazie 1000\Foto Mostra\Pannello 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60736"/>
            <a:ext cx="5333109" cy="404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uore fetal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4533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4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47"/>
            <a:ext cx="7315200" cy="1154097"/>
          </a:xfrm>
        </p:spPr>
        <p:txBody>
          <a:bodyPr/>
          <a:lstStyle/>
          <a:p>
            <a:r>
              <a:rPr lang="it-IT" dirty="0" smtClean="0"/>
              <a:t>Dalla 4a settimana a 2 mesi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198592"/>
            <a:ext cx="7315200" cy="3539527"/>
          </a:xfrm>
        </p:spPr>
        <p:txBody>
          <a:bodyPr/>
          <a:lstStyle/>
          <a:p>
            <a:r>
              <a:rPr lang="it-IT" dirty="0" smtClean="0"/>
              <a:t>Organogenesi</a:t>
            </a:r>
          </a:p>
          <a:p>
            <a:r>
              <a:rPr lang="it-IT" dirty="0" smtClean="0"/>
              <a:t>Scambio madre-figlio</a:t>
            </a:r>
          </a:p>
          <a:p>
            <a:r>
              <a:rPr lang="it-IT" dirty="0" smtClean="0"/>
              <a:t>Dita, occhi, bocca, denti, palpebre</a:t>
            </a:r>
          </a:p>
          <a:p>
            <a:r>
              <a:rPr lang="it-IT" dirty="0" smtClean="0"/>
              <a:t>Cervello – elettroencefalogramma</a:t>
            </a:r>
          </a:p>
          <a:p>
            <a:r>
              <a:rPr lang="it-IT" dirty="0" smtClean="0"/>
              <a:t>Peso: 1g</a:t>
            </a:r>
          </a:p>
          <a:p>
            <a:r>
              <a:rPr lang="it-IT" dirty="0" smtClean="0"/>
              <a:t>Lunghezza: 3cm</a:t>
            </a:r>
            <a:endParaRPr lang="it-IT" dirty="0"/>
          </a:p>
        </p:txBody>
      </p:sp>
      <p:pic>
        <p:nvPicPr>
          <p:cNvPr id="19458" name="Picture 2" descr="C:\Users\Utente\Searches\Documents\Pellicano\Mostra Grazie 1000\Foto Mostra\Pannello 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365375" cy="2919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tente\Searches\Documents\Pellicano\Mostra Grazie 1000\Foto Mostra\Pannello 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601" y="3885100"/>
            <a:ext cx="2518159" cy="297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3845789" y="4275330"/>
            <a:ext cx="4428759" cy="176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Prima visita dal ginecologo</a:t>
            </a:r>
          </a:p>
          <a:p>
            <a:r>
              <a:rPr lang="it-IT" dirty="0" smtClean="0"/>
              <a:t>Già produce testosterone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992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7789" y="908720"/>
            <a:ext cx="7315200" cy="1154097"/>
          </a:xfrm>
        </p:spPr>
        <p:txBody>
          <a:bodyPr/>
          <a:lstStyle/>
          <a:p>
            <a:r>
              <a:rPr lang="it-IT" dirty="0" smtClean="0"/>
              <a:t>3° mese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6986" y="2060848"/>
            <a:ext cx="7315200" cy="3539527"/>
          </a:xfrm>
        </p:spPr>
        <p:txBody>
          <a:bodyPr/>
          <a:lstStyle/>
          <a:p>
            <a:r>
              <a:rPr lang="it-IT" dirty="0" smtClean="0"/>
              <a:t>Ossificazione</a:t>
            </a:r>
          </a:p>
          <a:p>
            <a:r>
              <a:rPr lang="it-IT" dirty="0" smtClean="0"/>
              <a:t>Organi formati</a:t>
            </a:r>
          </a:p>
          <a:p>
            <a:r>
              <a:rPr lang="it-IT" dirty="0" smtClean="0"/>
              <a:t>Peso: 15g</a:t>
            </a:r>
          </a:p>
          <a:p>
            <a:r>
              <a:rPr lang="it-IT" dirty="0" smtClean="0"/>
              <a:t>Lunghezza: 8cm</a:t>
            </a:r>
          </a:p>
          <a:p>
            <a:r>
              <a:rPr lang="it-IT" dirty="0" smtClean="0"/>
              <a:t>Legge 194</a:t>
            </a:r>
            <a:endParaRPr lang="it-IT" dirty="0"/>
          </a:p>
        </p:txBody>
      </p:sp>
      <p:pic>
        <p:nvPicPr>
          <p:cNvPr id="20482" name="Picture 2" descr="C:\Users\Utente\Searches\Documents\Pellicano\Mostra Grazie 1000\Foto Mostra\Pannello 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4417"/>
            <a:ext cx="428625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tente\Searches\Documents\Pellicano\Mostra Grazie 1000\Foto Mostra\Pannello 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51283"/>
            <a:ext cx="1800200" cy="2638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0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Aborto</a:t>
            </a:r>
            <a:endParaRPr lang="it-I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82213" cy="4733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8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0308"/>
            <a:ext cx="8229600" cy="1143000"/>
          </a:xfrm>
        </p:spPr>
        <p:txBody>
          <a:bodyPr/>
          <a:lstStyle/>
          <a:p>
            <a:r>
              <a:rPr lang="it-IT" dirty="0" smtClean="0"/>
              <a:t>Rischi e conseguenze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241376"/>
            <a:ext cx="8856984" cy="5616624"/>
          </a:xfrm>
        </p:spPr>
        <p:txBody>
          <a:bodyPr>
            <a:noAutofit/>
          </a:bodyPr>
          <a:lstStyle/>
          <a:p>
            <a:r>
              <a:rPr lang="it-IT" sz="1800" dirty="0" smtClean="0"/>
              <a:t>Dolori </a:t>
            </a:r>
            <a:r>
              <a:rPr lang="it-IT" sz="1800" dirty="0"/>
              <a:t>addominali e crampi, nausea, vomito e diarrea. L’aborto, inoltre, comporta il rischio di complicazioni come emorragie, infezioni e danni ad </a:t>
            </a:r>
            <a:r>
              <a:rPr lang="it-IT" sz="1800" dirty="0" smtClean="0"/>
              <a:t>organi</a:t>
            </a:r>
          </a:p>
          <a:p>
            <a:endParaRPr lang="it-IT" sz="1800" dirty="0"/>
          </a:p>
          <a:p>
            <a:r>
              <a:rPr lang="it-IT" sz="1800" b="1" dirty="0" smtClean="0">
                <a:solidFill>
                  <a:srgbClr val="FF0000"/>
                </a:solidFill>
              </a:rPr>
              <a:t>- Forti </a:t>
            </a:r>
            <a:r>
              <a:rPr lang="it-IT" sz="1800" b="1" dirty="0">
                <a:solidFill>
                  <a:srgbClr val="FF0000"/>
                </a:solidFill>
              </a:rPr>
              <a:t>emorragie – </a:t>
            </a:r>
            <a:r>
              <a:rPr lang="it-IT" sz="1800" dirty="0"/>
              <a:t>Emorragie lievi sono normali dopo un aborto. Tuttavia, se il collo dell’utero viene lacerato o perforato, c’è il rischio di forti emorragie e, in tal caso, può essere necessaria una trasfusione. Il rischio di forti emorragie si ha anche con l’uso della pillola abortiva RU486: 1 donna su 100 che abbia fatto uso di questa pillola deve ricorrere ad un intervento chirurgico per fermare l’emorragia. </a:t>
            </a:r>
          </a:p>
          <a:p>
            <a:r>
              <a:rPr lang="it-IT" sz="1800" b="1" dirty="0">
                <a:solidFill>
                  <a:srgbClr val="FF0000"/>
                </a:solidFill>
              </a:rPr>
              <a:t>- Infezioni –</a:t>
            </a:r>
            <a:r>
              <a:rPr lang="it-IT" sz="1800" dirty="0"/>
              <a:t>L’infezione è dovuta all’inserimento di attrezzi chirurgici nell’utero o anche a parti del feto che, per errore, non sono state completamente tolte (aborto incompleto). Un’infezione pelvica può causare febbre persistente e la necessità di un ricovero in ospedale. Potrebbe, inoltre, comportare la cicatrizzazione degli organi stessi. </a:t>
            </a:r>
          </a:p>
          <a:p>
            <a:r>
              <a:rPr lang="it-IT" sz="1800" b="1" dirty="0">
                <a:solidFill>
                  <a:srgbClr val="FF0000"/>
                </a:solidFill>
              </a:rPr>
              <a:t>- Aborto incompleto –</a:t>
            </a:r>
            <a:r>
              <a:rPr lang="it-IT" sz="1800" dirty="0"/>
              <a:t> Alcune parti del feto, per errore, non vengono completamente tolte durante l’aborto; ciò può causare emorragie ed infezioni. </a:t>
            </a:r>
          </a:p>
          <a:p>
            <a:r>
              <a:rPr lang="it-IT" sz="1800" b="1" dirty="0">
                <a:solidFill>
                  <a:srgbClr val="FF0000"/>
                </a:solidFill>
              </a:rPr>
              <a:t>- Setticemia – </a:t>
            </a:r>
            <a:r>
              <a:rPr lang="it-IT" sz="1800" dirty="0"/>
              <a:t>Donne che hanno fatto uso della pillola RU486 sono morte a causa della setticemia, un grave tipo di </a:t>
            </a:r>
            <a:r>
              <a:rPr lang="it-IT" sz="1800" dirty="0" smtClean="0"/>
              <a:t>infezione (</a:t>
            </a:r>
            <a:r>
              <a:rPr lang="it-IT" sz="1800" i="1" dirty="0" err="1" smtClean="0"/>
              <a:t>Clostridium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Sordellii</a:t>
            </a:r>
            <a:r>
              <a:rPr lang="it-IT" sz="1800" dirty="0" smtClean="0"/>
              <a:t>). 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="" val="6986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229" y="692696"/>
            <a:ext cx="9036496" cy="6412822"/>
          </a:xfrm>
        </p:spPr>
        <p:txBody>
          <a:bodyPr>
            <a:normAutofit fontScale="70000" lnSpcReduction="20000"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- Anestesia – </a:t>
            </a:r>
            <a:r>
              <a:rPr lang="it-IT" sz="3200" dirty="0"/>
              <a:t>Possono esserci complicazioni dovute agli anestetici usati per l’anestesia generale durante l’intervento chirurgico: convulsioni, infarti e, in casi estremi, anche la morte. L’anestesia aumenta, inoltre, di due volte e mezzo il rischio di altre serie complicazioni.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- Lesioni al collo dell’utero – </a:t>
            </a:r>
            <a:r>
              <a:rPr lang="it-IT" sz="3200" dirty="0"/>
              <a:t>Il collo dell’utero può venir tagliato, lacerato o danneggiato dagli attrezzi chirurgici usati durante l’aborto. L’emorragia che ne consegue necessita di un ulteriore intervento chirurgico.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- Cicatrizzazione della parete dell’utero –</a:t>
            </a:r>
            <a:r>
              <a:rPr lang="it-IT" sz="3200" dirty="0"/>
              <a:t> Tubi di aspirazione, attrezzi affilati ed altri attrezzi usati durante l’aborto possono causare lesioni permanenti delle pareti dell’utero.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- Perforazione dell’utero – </a:t>
            </a:r>
            <a:r>
              <a:rPr lang="it-IT" sz="3200" dirty="0"/>
              <a:t>L’utero può essere perforato o lacerato dagli attrezzi chirurgici e il rischio di complicazioni aumenta con la durata della gravidanza. Se ciò accade, è necessario intervenire chirurgicamente, asportando l’utero (isterectomia).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- Lesione di organi interni - </a:t>
            </a:r>
            <a:r>
              <a:rPr lang="it-IT" sz="3200" dirty="0"/>
              <a:t>Quando l’utero è perforato o lacerato, vi è il rischio che vengano danneggiati anche gli organi vicini, come l’intestino e la vescica. 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- Morte – </a:t>
            </a:r>
            <a:r>
              <a:rPr lang="it-IT" sz="3200" dirty="0"/>
              <a:t>In casi estremi, complicazioni dovute all’aborto quali forti emorragie, infezioni, lesioni di organi interni e reazioni all’anestesia possono portare alla morte. Complicazione rara ma possibile.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669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4° e 5° mese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Si succhia il dito</a:t>
            </a:r>
          </a:p>
          <a:p>
            <a:r>
              <a:rPr lang="it-IT" dirty="0" smtClean="0"/>
              <a:t>Si può conoscere il sesso</a:t>
            </a:r>
          </a:p>
          <a:p>
            <a:r>
              <a:rPr lang="it-IT" dirty="0" smtClean="0"/>
              <a:t>Si muove</a:t>
            </a:r>
            <a:endParaRPr lang="it-IT" dirty="0"/>
          </a:p>
        </p:txBody>
      </p:sp>
      <p:pic>
        <p:nvPicPr>
          <p:cNvPr id="21506" name="Picture 2" descr="C:\Users\Utente\Searches\Documents\Pellicano\Mostra Grazie 1000\Foto Mostra\Pannello 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556792"/>
            <a:ext cx="380047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54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Dal 6° al 9° mese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Non resta che crescere</a:t>
            </a:r>
          </a:p>
          <a:p>
            <a:r>
              <a:rPr lang="it-IT" dirty="0" smtClean="0"/>
              <a:t>Riconosce la voce, suoni..</a:t>
            </a:r>
          </a:p>
          <a:p>
            <a:r>
              <a:rPr lang="it-IT" dirty="0" smtClean="0"/>
              <a:t>Sogna</a:t>
            </a:r>
            <a:endParaRPr lang="it-IT" dirty="0"/>
          </a:p>
        </p:txBody>
      </p:sp>
      <p:pic>
        <p:nvPicPr>
          <p:cNvPr id="22530" name="Picture 2" descr="C:\Users\Utente\Searches\Documents\Pellicano\Mostra Grazie 1000\Foto Mostra\Pannello 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440" y="2708920"/>
            <a:ext cx="5040560" cy="341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26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76664" y="404664"/>
            <a:ext cx="2520280" cy="2244325"/>
          </a:xfrm>
        </p:spPr>
        <p:txBody>
          <a:bodyPr>
            <a:normAutofit/>
          </a:bodyPr>
          <a:lstStyle/>
          <a:p>
            <a:r>
              <a:rPr lang="it-IT" dirty="0" err="1" smtClean="0"/>
              <a:t>Hand</a:t>
            </a:r>
            <a:r>
              <a:rPr lang="it-IT" dirty="0" smtClean="0"/>
              <a:t> of </a:t>
            </a:r>
            <a:r>
              <a:rPr lang="it-IT" dirty="0" err="1" smtClean="0"/>
              <a:t>Hope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76664" y="2769833"/>
            <a:ext cx="2252936" cy="3539527"/>
          </a:xfrm>
        </p:spPr>
        <p:txBody>
          <a:bodyPr/>
          <a:lstStyle/>
          <a:p>
            <a:r>
              <a:rPr lang="it-IT" dirty="0" smtClean="0"/>
              <a:t>Samuel a 21 settimane - 1999</a:t>
            </a:r>
            <a:endParaRPr lang="it-I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664" cy="5796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92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000861" cy="336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97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315200" cy="1154097"/>
          </a:xfrm>
        </p:spPr>
        <p:txBody>
          <a:bodyPr/>
          <a:lstStyle/>
          <a:p>
            <a:r>
              <a:rPr lang="it-IT" dirty="0" smtClean="0"/>
              <a:t>Le Cellule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491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631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7008" y="-25361"/>
            <a:ext cx="7315200" cy="1154097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152542"/>
            <a:ext cx="7315200" cy="3539527"/>
          </a:xfrm>
        </p:spPr>
        <p:txBody>
          <a:bodyPr/>
          <a:lstStyle/>
          <a:p>
            <a:r>
              <a:rPr lang="it-IT" dirty="0"/>
              <a:t>miliardi di </a:t>
            </a:r>
            <a:r>
              <a:rPr lang="it-IT" dirty="0" smtClean="0"/>
              <a:t>cellule </a:t>
            </a:r>
            <a:r>
              <a:rPr lang="it-IT" dirty="0"/>
              <a:t>in grado di lavorare come un’unica </a:t>
            </a:r>
            <a:r>
              <a:rPr lang="it-IT" dirty="0" smtClean="0"/>
              <a:t>entità</a:t>
            </a:r>
          </a:p>
          <a:p>
            <a:r>
              <a:rPr lang="it-IT" dirty="0"/>
              <a:t>200 tipi diversi di cellule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9517"/>
            <a:ext cx="8558353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31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154097"/>
          </a:xfrm>
        </p:spPr>
        <p:txBody>
          <a:bodyPr/>
          <a:lstStyle/>
          <a:p>
            <a:r>
              <a:rPr lang="it-IT" dirty="0" smtClean="0"/>
              <a:t>Organi sessuali maschili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5763"/>
            <a:ext cx="5472608" cy="53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86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315200" cy="1154097"/>
          </a:xfrm>
        </p:spPr>
        <p:txBody>
          <a:bodyPr/>
          <a:lstStyle/>
          <a:p>
            <a:r>
              <a:rPr lang="it-IT" dirty="0" smtClean="0"/>
              <a:t>Organi sessuali femminili</a:t>
            </a:r>
            <a:endParaRPr lang="it-I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45701"/>
            <a:ext cx="7632848" cy="518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37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Ciclo mestruale e ormonale femminile e maschile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Utente\Desktop\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9737"/>
            <a:ext cx="5292080" cy="54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TestosteroneEtaG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0210" y="2564904"/>
            <a:ext cx="394211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35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7" r="9013" b="6455"/>
          <a:stretch/>
        </p:blipFill>
        <p:spPr bwMode="auto">
          <a:xfrm>
            <a:off x="5158853" y="3597221"/>
            <a:ext cx="3985147" cy="286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239800"/>
            <a:ext cx="7315200" cy="1154097"/>
          </a:xfrm>
        </p:spPr>
        <p:txBody>
          <a:bodyPr>
            <a:normAutofit/>
          </a:bodyPr>
          <a:lstStyle/>
          <a:p>
            <a:r>
              <a:rPr lang="it-IT" dirty="0" smtClean="0"/>
              <a:t>I Gameti – L’Ovocita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556793"/>
            <a:ext cx="5256584" cy="5112567"/>
          </a:xfrm>
        </p:spPr>
        <p:txBody>
          <a:bodyPr>
            <a:normAutofit/>
          </a:bodyPr>
          <a:lstStyle/>
          <a:p>
            <a:r>
              <a:rPr lang="it-IT" dirty="0" smtClean="0"/>
              <a:t>L’</a:t>
            </a:r>
            <a:r>
              <a:rPr lang="it-IT" i="1" dirty="0" smtClean="0"/>
              <a:t>ovocita </a:t>
            </a:r>
            <a:r>
              <a:rPr lang="it-IT" u="sng" dirty="0" smtClean="0"/>
              <a:t>24-36h di vita.</a:t>
            </a:r>
          </a:p>
          <a:p>
            <a:r>
              <a:rPr lang="it-IT" sz="2800" dirty="0">
                <a:latin typeface="Times New Roman"/>
                <a:ea typeface="Calibri"/>
              </a:rPr>
              <a:t>È la cellula più grande di tutto </a:t>
            </a:r>
            <a:r>
              <a:rPr lang="it-IT" sz="2800" dirty="0" smtClean="0">
                <a:latin typeface="Times New Roman"/>
                <a:ea typeface="Calibri"/>
              </a:rPr>
              <a:t>l’organismo.</a:t>
            </a:r>
          </a:p>
          <a:p>
            <a:r>
              <a:rPr lang="it-IT" dirty="0" smtClean="0"/>
              <a:t>Alla </a:t>
            </a:r>
            <a:r>
              <a:rPr lang="it-IT" dirty="0"/>
              <a:t>nascita ogni bambina possiede un numero definito di ovociti (</a:t>
            </a:r>
            <a:r>
              <a:rPr lang="it-IT" dirty="0" smtClean="0"/>
              <a:t>400.000-500.000).</a:t>
            </a:r>
          </a:p>
          <a:p>
            <a:r>
              <a:rPr lang="it-IT" dirty="0" smtClean="0"/>
              <a:t>Il numero </a:t>
            </a:r>
            <a:r>
              <a:rPr lang="it-IT" dirty="0"/>
              <a:t>effettivamente rilasciato è di circa 500 nell’arco della </a:t>
            </a:r>
            <a:r>
              <a:rPr lang="it-IT" dirty="0" smtClean="0"/>
              <a:t>vita.</a:t>
            </a:r>
          </a:p>
          <a:p>
            <a:r>
              <a:rPr lang="it-IT" dirty="0" smtClean="0"/>
              <a:t>Matura ciclicamente, rilasciato dall’ovaio e catturato dalla tuba.</a:t>
            </a:r>
          </a:p>
        </p:txBody>
      </p:sp>
      <p:pic>
        <p:nvPicPr>
          <p:cNvPr id="15362" name="Picture 2" descr="C:\Users\Utente\Searches\Documents\Pellicano\Mostra Grazie 1000\Foto Mostra\Pannello 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02144"/>
            <a:ext cx="3262012" cy="2162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9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0848" y="3356992"/>
            <a:ext cx="3598113" cy="352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Gameti - Spermatozoi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35480"/>
            <a:ext cx="5987008" cy="4389120"/>
          </a:xfrm>
        </p:spPr>
        <p:txBody>
          <a:bodyPr/>
          <a:lstStyle/>
          <a:p>
            <a:r>
              <a:rPr lang="it-IT" dirty="0"/>
              <a:t>Gli spermatozoi </a:t>
            </a:r>
            <a:r>
              <a:rPr lang="it-IT" u="sng" dirty="0" smtClean="0"/>
              <a:t>3d </a:t>
            </a:r>
            <a:r>
              <a:rPr lang="it-IT" u="sng" dirty="0"/>
              <a:t>di vita</a:t>
            </a:r>
            <a:r>
              <a:rPr lang="it-IT" dirty="0" smtClean="0"/>
              <a:t>. Fino a 5d nelle cripte.</a:t>
            </a:r>
            <a:endParaRPr lang="it-IT" dirty="0"/>
          </a:p>
          <a:p>
            <a:r>
              <a:rPr lang="it-IT" dirty="0"/>
              <a:t>In totale, per costruire un singolo spermatozoo ci vogliono 1700 ore</a:t>
            </a:r>
            <a:r>
              <a:rPr lang="it-IT" dirty="0" smtClean="0"/>
              <a:t>. </a:t>
            </a:r>
          </a:p>
          <a:p>
            <a:r>
              <a:rPr lang="it-IT" dirty="0" smtClean="0"/>
              <a:t>Ogni giorno ne vengono prodotti 100-200 milioni.</a:t>
            </a:r>
          </a:p>
          <a:p>
            <a:r>
              <a:rPr lang="it-IT" dirty="0" smtClean="0"/>
              <a:t>Il secreto delle vescicole seminali e della prostata fornisce un rivestimento fondamentale per la tolleranza immunologica femminile.</a:t>
            </a:r>
            <a:endParaRPr lang="it-IT" dirty="0"/>
          </a:p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86296"/>
            <a:ext cx="2906062" cy="191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87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1374</TotalTime>
  <Words>1010</Words>
  <Application>Microsoft Office PowerPoint</Application>
  <PresentationFormat>Presentazione su schermo (4:3)</PresentationFormat>
  <Paragraphs>111</Paragraphs>
  <Slides>29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Equinozio</vt:lpstr>
      <vt:lpstr>Il Miracolo della Vita</vt:lpstr>
      <vt:lpstr>Per stupirvi…a vostro vantaggio</vt:lpstr>
      <vt:lpstr>Le Cellule</vt:lpstr>
      <vt:lpstr>Diapositiva 4</vt:lpstr>
      <vt:lpstr>Organi sessuali maschili</vt:lpstr>
      <vt:lpstr>Organi sessuali femminili</vt:lpstr>
      <vt:lpstr>Ciclo mestruale e ormonale femminile e maschile</vt:lpstr>
      <vt:lpstr>I Gameti – L’Ovocita</vt:lpstr>
      <vt:lpstr>I Gameti - Spermatozoi</vt:lpstr>
      <vt:lpstr>Il DNA</vt:lpstr>
      <vt:lpstr>Facciamo due conti..</vt:lpstr>
      <vt:lpstr>La fecondazione e lo Zigote</vt:lpstr>
      <vt:lpstr>Si accendono nuovi geni</vt:lpstr>
      <vt:lpstr>Il primo viaggio e l’annidamento</vt:lpstr>
      <vt:lpstr>La contraccezione</vt:lpstr>
      <vt:lpstr>Cosa s’intende per «contraccezione»?</vt:lpstr>
      <vt:lpstr>Pillola mensile - meccanismi</vt:lpstr>
      <vt:lpstr>Diapositiva 18</vt:lpstr>
      <vt:lpstr>I primi 5 giorni</vt:lpstr>
      <vt:lpstr>Dalla 2a alla 3a settimana</vt:lpstr>
      <vt:lpstr>Dalla 4a settimana a 2 mesi</vt:lpstr>
      <vt:lpstr>3° mese</vt:lpstr>
      <vt:lpstr>Aborto</vt:lpstr>
      <vt:lpstr>Rischi e conseguenze</vt:lpstr>
      <vt:lpstr>Diapositiva 25</vt:lpstr>
      <vt:lpstr>4° e 5° mese</vt:lpstr>
      <vt:lpstr>Dal 6° al 9° mese</vt:lpstr>
      <vt:lpstr>Hand of Hope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Max</cp:lastModifiedBy>
  <cp:revision>59</cp:revision>
  <dcterms:created xsi:type="dcterms:W3CDTF">2014-12-08T15:34:32Z</dcterms:created>
  <dcterms:modified xsi:type="dcterms:W3CDTF">2016-04-04T21:51:25Z</dcterms:modified>
</cp:coreProperties>
</file>