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6" r:id="rId5"/>
    <p:sldId id="260" r:id="rId6"/>
    <p:sldId id="267" r:id="rId7"/>
    <p:sldId id="261" r:id="rId8"/>
    <p:sldId id="268" r:id="rId9"/>
    <p:sldId id="262" r:id="rId10"/>
    <p:sldId id="269" r:id="rId11"/>
    <p:sldId id="263" r:id="rId12"/>
    <p:sldId id="270" r:id="rId13"/>
    <p:sldId id="264" r:id="rId14"/>
    <p:sldId id="271" r:id="rId15"/>
    <p:sldId id="265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901" autoAdjust="0"/>
  </p:normalViewPr>
  <p:slideViewPr>
    <p:cSldViewPr snapToGrid="0">
      <p:cViewPr varScale="1">
        <p:scale>
          <a:sx n="44" d="100"/>
          <a:sy n="44" d="100"/>
        </p:scale>
        <p:origin x="15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2933B-5384-40A0-9848-E69F2DE1BCB6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DAA1F-CF9B-4CB3-96D9-FDB8A4F85C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01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Ritorniamo al Medioevo e riflettiamo sulla figura dei cavalieri.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487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b="1" dirty="0"/>
              <a:t>Sincero /Bugiardo</a:t>
            </a:r>
          </a:p>
          <a:p>
            <a:pPr algn="l"/>
            <a:r>
              <a:rPr lang="it-IT" sz="1200" dirty="0"/>
              <a:t>Mantiene la parola data. Anche a costo di doverci rimettere.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562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b="1" dirty="0"/>
              <a:t>Difende il debole/ Si schiera col più forte</a:t>
            </a:r>
          </a:p>
          <a:p>
            <a:r>
              <a:rPr lang="it-IT" sz="1200" dirty="0"/>
              <a:t>Vede Gesù nel povero. Guarda l’altro come se stesso/Pensa al proprio tornaconto.</a:t>
            </a:r>
          </a:p>
          <a:p>
            <a:endParaRPr lang="it-IT" sz="1200" dirty="0"/>
          </a:p>
          <a:p>
            <a:r>
              <a:rPr lang="it-IT" sz="1200" dirty="0"/>
              <a:t>Avere cura dei </a:t>
            </a:r>
            <a:r>
              <a:rPr lang="it-IT" sz="1200" dirty="0" err="1"/>
              <a:t>piu</a:t>
            </a:r>
            <a:r>
              <a:rPr lang="it-IT" sz="1200" dirty="0"/>
              <a:t> piccoli. Se io che sono </a:t>
            </a:r>
            <a:r>
              <a:rPr lang="it-IT" sz="1200" dirty="0" err="1"/>
              <a:t>piu</a:t>
            </a:r>
            <a:r>
              <a:rPr lang="it-IT" sz="1200" dirty="0"/>
              <a:t> grande, non do il buon esempio, cosa impareranno i piccoli che mi guardano?</a:t>
            </a:r>
          </a:p>
          <a:p>
            <a:r>
              <a:rPr lang="it-IT" sz="1200" dirty="0"/>
              <a:t>Non insegnare il male ai piccoli che giocano nell’oratorio con me. Non essere bulli con loro.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559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b="1" dirty="0"/>
              <a:t>Difende il debole/ Si schiera col più forte</a:t>
            </a:r>
          </a:p>
          <a:p>
            <a:r>
              <a:rPr lang="it-IT" sz="1200" dirty="0"/>
              <a:t>Vede Gesù nel povero. Guarda l’altro come se stesso/Pensa al proprio tornaconto.</a:t>
            </a:r>
          </a:p>
          <a:p>
            <a:endParaRPr lang="it-IT" sz="1200" dirty="0"/>
          </a:p>
          <a:p>
            <a:r>
              <a:rPr lang="it-IT" sz="1200" dirty="0"/>
              <a:t>Avere cura dei </a:t>
            </a:r>
            <a:r>
              <a:rPr lang="it-IT" sz="1200" dirty="0" err="1"/>
              <a:t>piu</a:t>
            </a:r>
            <a:r>
              <a:rPr lang="it-IT" sz="1200" dirty="0"/>
              <a:t> piccoli. Se io che sono </a:t>
            </a:r>
            <a:r>
              <a:rPr lang="it-IT" sz="1200" dirty="0" err="1"/>
              <a:t>piu</a:t>
            </a:r>
            <a:r>
              <a:rPr lang="it-IT" sz="1200" dirty="0"/>
              <a:t> grande, non do il buon esempio, cosa impareranno i piccoli che mi guardano?</a:t>
            </a:r>
          </a:p>
          <a:p>
            <a:r>
              <a:rPr lang="it-IT" sz="1200" dirty="0"/>
              <a:t>Non insegnare il male ai piccoli che giocano nell’oratorio con me. Non essere bulli con loro.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164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b="1" dirty="0"/>
              <a:t>Comanda su se stesso/È schiavo di se stesso</a:t>
            </a:r>
          </a:p>
          <a:p>
            <a:r>
              <a:rPr lang="it-IT" sz="1200" dirty="0"/>
              <a:t>Sa dominare i propri istinti. È Re di se stesso/Non sa dominare i propri istinti. È prepotente con gli altri.</a:t>
            </a:r>
          </a:p>
          <a:p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Facciamo allora attenzione alla prepotenza: nelle partite,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 prendere in giro i compagni, nell’approfittare degli altri, nelle minacce, nelle litigate.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prepotente è vigliacco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perchè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sa usare la testa per risolvere i problemi con gli altri.</a:t>
            </a:r>
          </a:p>
          <a:p>
            <a:endParaRPr lang="it-IT" sz="12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95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b="1" dirty="0"/>
              <a:t>Comanda su se stesso/È schiavo di se stesso</a:t>
            </a:r>
          </a:p>
          <a:p>
            <a:r>
              <a:rPr lang="it-IT" sz="1200" dirty="0"/>
              <a:t>Sa dominare i propri istinti. È Re di se stesso/Non sa dominare i propri istinti. È prepotente con gli altri.</a:t>
            </a:r>
          </a:p>
          <a:p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Facciamo allora attenzione alla prepotenza: nelle partite,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 prendere in giro i compagni, nell’approfittare degli altri, nelle minacce, nelle litigate.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prepotente è vigliacco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perchè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sa usare la testa per risolvere i problemi con gli altri.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192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b="1" dirty="0"/>
              <a:t>È puro/È volgare</a:t>
            </a:r>
          </a:p>
          <a:p>
            <a:r>
              <a:rPr lang="it-IT" sz="1200" dirty="0"/>
              <a:t>Usa il corpo e la bocca per diffondere il bene/Riempie la bocca e il corpo di spazzatura</a:t>
            </a:r>
          </a:p>
          <a:p>
            <a:endParaRPr lang="it-IT" dirty="0"/>
          </a:p>
          <a:p>
            <a:r>
              <a:rPr lang="it-IT" dirty="0"/>
              <a:t>Che vuol dire «puro». Cioè non è sporco. Il cuore di un uomo puro non contiene rifiuti. </a:t>
            </a:r>
          </a:p>
          <a:p>
            <a:r>
              <a:rPr lang="it-IT" dirty="0"/>
              <a:t>Quali sono le cose che quando entrano nel nostro cuore, lo sporcano?</a:t>
            </a:r>
          </a:p>
          <a:p>
            <a:endParaRPr lang="it-IT" dirty="0"/>
          </a:p>
          <a:p>
            <a:r>
              <a:rPr lang="it-IT" dirty="0"/>
              <a:t>La parità tra uomo e donna, va fatta verso l’alto. L’uomo deve elevarsi alla purezza della donna e non la donna deve abbassarsi diventando volgare.</a:t>
            </a:r>
          </a:p>
          <a:p>
            <a:endParaRPr lang="it-IT" dirty="0"/>
          </a:p>
          <a:p>
            <a:r>
              <a:rPr lang="it-IT" dirty="0"/>
              <a:t>Non siamo più grandi e più forti, se diciamo volgarità.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782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b="1" dirty="0"/>
              <a:t>È puro/È volgare</a:t>
            </a:r>
          </a:p>
          <a:p>
            <a:r>
              <a:rPr lang="it-IT" sz="1200" dirty="0"/>
              <a:t>Usa il corpo e la bocca per diffondere il bene/Riempie la bocca e il corpo di spazzatura</a:t>
            </a:r>
          </a:p>
          <a:p>
            <a:endParaRPr lang="it-IT" dirty="0"/>
          </a:p>
          <a:p>
            <a:r>
              <a:rPr lang="it-IT" dirty="0"/>
              <a:t>Che vuol dire «puro». Cioè non è sporco. Il cuore di un uomo puro non contiene rifiuti. </a:t>
            </a:r>
          </a:p>
          <a:p>
            <a:r>
              <a:rPr lang="it-IT" dirty="0"/>
              <a:t>Quali sono le cose che quando entrano nel nostro cuore, lo sporcano?</a:t>
            </a:r>
          </a:p>
          <a:p>
            <a:endParaRPr lang="it-IT" dirty="0"/>
          </a:p>
          <a:p>
            <a:r>
              <a:rPr lang="it-IT" dirty="0"/>
              <a:t>La parità tra uomo e donna, va fatta verso l’alto. L’uomo deve elevarsi alla purezza della donna e non la donna deve abbassarsi diventando volgare.</a:t>
            </a:r>
          </a:p>
          <a:p>
            <a:endParaRPr lang="it-IT" dirty="0"/>
          </a:p>
          <a:p>
            <a:r>
              <a:rPr lang="it-IT" dirty="0"/>
              <a:t>Non siamo più grandi e più forti, se diciamo volgarità.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86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Quando usiamo le parole, dobbiamo far attenzione anche alle ferite nascoste del fratello.</a:t>
            </a:r>
          </a:p>
          <a:p>
            <a:r>
              <a:rPr lang="it-IT" dirty="0"/>
              <a:t>Se ti tocco su un braccio, non senti dolore.</a:t>
            </a:r>
          </a:p>
          <a:p>
            <a:r>
              <a:rPr lang="it-IT" dirty="0"/>
              <a:t>Ma se su quel braccio hai una ferita e dei punti di sutura, quando ti sfioro sentirai molto dolore.</a:t>
            </a:r>
          </a:p>
          <a:p>
            <a:r>
              <a:rPr lang="it-IT" dirty="0"/>
              <a:t>Così le parole.</a:t>
            </a:r>
          </a:p>
          <a:p>
            <a:r>
              <a:rPr lang="it-IT" dirty="0"/>
              <a:t>Un semplice «stupido» può far ridere una persona che lo vive come scherzo, ma può ferirne un’altra che magari viene offesa tutto il giorno e porta una ferita nascosta nel cuore.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56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sette differenze tra cavaliere e vigliacco:</a:t>
            </a:r>
          </a:p>
          <a:p>
            <a:endParaRPr lang="it-IT" dirty="0"/>
          </a:p>
          <a:p>
            <a:r>
              <a:rPr lang="it-IT" dirty="0"/>
              <a:t>Ogni numero su cui si clicca rimanda a un immagine. </a:t>
            </a:r>
          </a:p>
          <a:p>
            <a:r>
              <a:rPr lang="it-IT" dirty="0"/>
              <a:t>Dall’immagine si trae la parola caratteristica del cavaliere e il suo opposto (per il vigliacco).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507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Generoso/Egoista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Mette a servizio i suoi talenti per il prossimo/Pensa solo ai suoi interessi.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Sono pronto a sacrificarmi per il tuo bene.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Quante volte diciamo «Chi se ne frega, l’importante è che sto bene io». Esempi concreti di incontro col fratello che ha bisogno.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E quando saremo noi quelli che avranno bisogno?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976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Generoso/Egoista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Mette a servizio i suoi talenti per il prossimo/Pensa solo ai suoi interessi.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Sono pronto a sacrificarmi per il tuo bene.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Quante volte diciamo «Chi se ne frega, l’importante è che sto bene io». Esempi concreti di incontro col fratello che ha bisogno.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E quando saremo noi quelli che avranno bisogno?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119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b="1" dirty="0"/>
              <a:t>Coraggioso/Pauroso</a:t>
            </a:r>
          </a:p>
          <a:p>
            <a:pPr algn="l"/>
            <a:r>
              <a:rPr lang="it-IT" sz="1200" dirty="0"/>
              <a:t>Non si s-</a:t>
            </a:r>
            <a:r>
              <a:rPr lang="it-IT" sz="1200" dirty="0" err="1"/>
              <a:t>coraggia</a:t>
            </a:r>
            <a:r>
              <a:rPr lang="it-IT" sz="1200" dirty="0"/>
              <a:t>, ha speranza e consola/Si dispera, non ha fiducia in sé e in Dio</a:t>
            </a:r>
          </a:p>
          <a:p>
            <a:pPr algn="l"/>
            <a:endParaRPr lang="it-IT" sz="1200" dirty="0"/>
          </a:p>
          <a:p>
            <a:pPr algn="l"/>
            <a:r>
              <a:rPr lang="it-IT" sz="1200" dirty="0"/>
              <a:t>Fare del bene a volte ha un costo. Hai il coraggio di affrontare questo costo? </a:t>
            </a:r>
          </a:p>
          <a:p>
            <a:pPr algn="l"/>
            <a:r>
              <a:rPr lang="it-IT" sz="1200" dirty="0"/>
              <a:t>O ti lasci prendere dalla viltà? «ma chi me lo fa fare…»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048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b="1" dirty="0"/>
              <a:t>Coraggioso/Pauroso</a:t>
            </a:r>
          </a:p>
          <a:p>
            <a:pPr algn="l"/>
            <a:r>
              <a:rPr lang="it-IT" sz="1200" dirty="0"/>
              <a:t>Non si s-</a:t>
            </a:r>
            <a:r>
              <a:rPr lang="it-IT" sz="1200" dirty="0" err="1"/>
              <a:t>coraggia</a:t>
            </a:r>
            <a:r>
              <a:rPr lang="it-IT" sz="1200" dirty="0"/>
              <a:t>, ha speranza e consola/Si dispera, non ha fiducia in sé e in Dio</a:t>
            </a:r>
          </a:p>
          <a:p>
            <a:pPr algn="l"/>
            <a:endParaRPr lang="it-IT" sz="1200" dirty="0"/>
          </a:p>
          <a:p>
            <a:pPr algn="l"/>
            <a:r>
              <a:rPr lang="it-IT" sz="1200" dirty="0"/>
              <a:t>Fare del bene a volte ha un costo. Hai il coraggio di affrontare questo costo? </a:t>
            </a:r>
          </a:p>
          <a:p>
            <a:pPr algn="l"/>
            <a:r>
              <a:rPr lang="it-IT" sz="1200" dirty="0"/>
              <a:t>O ti lasci prendere dalla viltà? «ma chi me lo fa fare…»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306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b="1" dirty="0"/>
              <a:t>Onesto/Disonesto</a:t>
            </a:r>
          </a:p>
          <a:p>
            <a:pPr algn="l"/>
            <a:r>
              <a:rPr lang="it-IT" sz="1200" dirty="0"/>
              <a:t>Preferisce perdere piuttosto che imbrogliare/Preferisce imbrogliare ma non perdere.</a:t>
            </a:r>
          </a:p>
          <a:p>
            <a:pPr algn="l"/>
            <a:endParaRPr lang="it-IT" sz="1200" dirty="0"/>
          </a:p>
          <a:p>
            <a:pPr algn="l"/>
            <a:r>
              <a:rPr lang="it-IT" sz="1200" dirty="0"/>
              <a:t>Che gusto c’è a vincere sapendo che non lo abbiamo meritato?</a:t>
            </a:r>
          </a:p>
          <a:p>
            <a:pPr algn="l"/>
            <a:r>
              <a:rPr lang="it-IT" sz="1200" dirty="0"/>
              <a:t>O ad avere una bella villa, frutto di denaro disonesto?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1052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b="1" dirty="0"/>
              <a:t>Onesto/Disonesto</a:t>
            </a:r>
          </a:p>
          <a:p>
            <a:pPr algn="l"/>
            <a:r>
              <a:rPr lang="it-IT" sz="1200" dirty="0"/>
              <a:t>Preferisce perdere piuttosto che imbrogliare/Preferisce imbrogliare ma non perdere.</a:t>
            </a:r>
          </a:p>
          <a:p>
            <a:pPr algn="l"/>
            <a:endParaRPr lang="it-IT" sz="1200" dirty="0"/>
          </a:p>
          <a:p>
            <a:pPr algn="l"/>
            <a:r>
              <a:rPr lang="it-IT" sz="1200" dirty="0"/>
              <a:t>Che gusto c’è a vincere sapendo che non lo abbiamo meritato?</a:t>
            </a:r>
          </a:p>
          <a:p>
            <a:pPr algn="l"/>
            <a:r>
              <a:rPr lang="it-IT" sz="1200" dirty="0"/>
              <a:t>O ad avere una bella villa, frutto di denaro disonesto?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230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b="1" dirty="0"/>
              <a:t>Sincero /Bugiardo</a:t>
            </a:r>
          </a:p>
          <a:p>
            <a:pPr algn="l"/>
            <a:r>
              <a:rPr lang="it-IT" sz="1200" dirty="0"/>
              <a:t>Mantiene la parola data. Anche a costo di doverci rimettere.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AA1F-CF9B-4CB3-96D9-FDB8A4F85C2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71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0F72E7-9BA7-4C10-8BC8-8E5B101C9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ABBE4D-61A3-40B1-B2A6-192759DBC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15B7CD-E795-434A-A074-B0379835B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AEA656-33CB-4B23-BD28-27D59DE85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64EEA5-D2FC-4EE9-BD7F-BE6F4E29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96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666E05-A830-4C5F-B36A-13B506C1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FD6DF59-820D-413F-B15C-8B7C13920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90E8BA-F140-4129-8EC5-2297A742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5AD338-39A7-4D0D-90D1-A08FD83D1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794B71-2A54-4CFB-A0B2-58B1A027F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26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6AD9F7E-DD72-431F-9B13-F354E55E1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01E13B7-19C7-4D9E-B67D-DD0DB3F29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163303-350F-446B-AA5D-883DF31D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7E6247-B985-4988-933D-27F14F89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8C0C48-6906-4480-9E4D-603A2F5A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03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3EADEC-B4CF-41A5-8900-962DA8EC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161AAB-B8E9-4889-A25A-356206C6C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7DE29B-5BFE-4DF7-9709-8BFD7FD72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1F6D2A-4983-4C3D-905B-59A76CD63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672B35-06B1-4CA3-BBCC-059D5354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09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7765A-3391-4CE8-B504-7CF2E134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3068B3-9D5C-4645-BF1C-E4D4FC319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C1A9E7-1F9D-4D9E-8475-D72170CE0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8476C9-D9C5-4FD6-8B48-4720F9AF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018403-F954-4F5C-B63D-1B7202DB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09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2824D0-B145-4930-B14B-3FF9498A4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155193-571C-4C50-9A97-6479D19B2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B0DB3D-9F4A-4A8A-A5B4-8DE2A1A5F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7489B8-B945-4606-897C-258ED8B0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9E1BFC-B19D-40C9-BBA8-0EB83F509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0ADA5E9-28EE-4866-881B-A34F8715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34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943493-0C14-454C-B96D-749988C21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777854-F885-4C25-A598-7CBA76ECD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7E3EE7-041A-4AFA-8688-363366C9E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0B34F5-FE03-4C67-853B-630B44A2A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5A125E-778F-4C02-90A8-B60AEDA4E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D5B3DBC-F802-482F-80CD-A474EFCD4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00FDC99-B2B8-481A-AD71-190F7A1E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373D778-06E6-47E2-A5A2-2405D001D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918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EEA8AB-52EC-4F54-8808-2C389000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7DCB7B4-A1A7-4676-9394-422C12617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0ADA06-66B0-4975-B4A2-59ED99CD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8622F0-556B-49E8-B11A-C5020796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0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124F34D-FA7F-4C24-9F1C-3D8BB06E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995831-9177-46A6-87F0-7C47F328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0301DE-0192-40E2-AA74-E15BB2CA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74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B032F8-5E56-46AE-AA9E-EF6CD588C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5E1ED4-FA65-477A-865E-CE0A2F65F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37FC97-1DD7-43BC-A196-93398D10A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07699B-4E57-4BFB-8C44-93BFBE127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D2ABE2-F9B1-4349-9F6D-23AAFB7E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6B3BDE-6020-43F9-A475-32CF541A4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52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752D7E-15F6-49BF-9256-A41F5376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A137811-C50F-423A-8545-0C6FA6124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0D8067-24A6-4F57-B81C-DE723B86E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3B3876-37C8-44D5-8FC0-3CB3F7E82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9DBCCC-EE8F-426F-9B78-B328D995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266FA8-4DAE-4C35-A551-DDE41674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892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A44F2E5-C507-49AA-AAA0-86747122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C27D2A-1BE9-4CFA-90D7-02A07DDF6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D3BF4-C8F7-4B61-AFE5-F299600ED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30E82-97CE-4667-AFDD-25AA5589BBBE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F5FFC1-074A-4C5F-B5A2-4B7B12CBF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050527-A4C2-4F6F-844E-FB596A628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25D1F-551A-4C77-AE45-2278F482B4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93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ng Arthur">
            <a:hlinkClick r:id="" action="ppaction://media"/>
            <a:extLst>
              <a:ext uri="{FF2B5EF4-FFF2-40B4-BE49-F238E27FC236}">
                <a16:creationId xmlns:a16="http://schemas.microsoft.com/office/drawing/2014/main" id="{62686972-97BB-47C4-A4DE-AAA360A23D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80D0E3E-B75F-4B0E-B980-EFDEB7942FDC}"/>
              </a:ext>
            </a:extLst>
          </p:cNvPr>
          <p:cNvCxnSpPr>
            <a:cxnSpLocks/>
          </p:cNvCxnSpPr>
          <p:nvPr/>
        </p:nvCxnSpPr>
        <p:spPr>
          <a:xfrm>
            <a:off x="5951969" y="0"/>
            <a:ext cx="0" cy="7416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C203FF3-ED05-42AA-920F-357CDD9939C5}"/>
              </a:ext>
            </a:extLst>
          </p:cNvPr>
          <p:cNvCxnSpPr>
            <a:cxnSpLocks/>
          </p:cNvCxnSpPr>
          <p:nvPr/>
        </p:nvCxnSpPr>
        <p:spPr>
          <a:xfrm>
            <a:off x="0" y="74168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54A3742-C25E-4D8C-B292-4B2E27B8DEBA}"/>
              </a:ext>
            </a:extLst>
          </p:cNvPr>
          <p:cNvCxnSpPr/>
          <p:nvPr/>
        </p:nvCxnSpPr>
        <p:spPr>
          <a:xfrm>
            <a:off x="0" y="155302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4770F60-D7BA-4C5C-A341-FAD48ECAB600}"/>
              </a:ext>
            </a:extLst>
          </p:cNvPr>
          <p:cNvCxnSpPr/>
          <p:nvPr/>
        </p:nvCxnSpPr>
        <p:spPr>
          <a:xfrm>
            <a:off x="0" y="24746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E973795-1042-453F-A36E-3EAA62102A58}"/>
              </a:ext>
            </a:extLst>
          </p:cNvPr>
          <p:cNvCxnSpPr/>
          <p:nvPr/>
        </p:nvCxnSpPr>
        <p:spPr>
          <a:xfrm>
            <a:off x="0" y="33890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41DA982-7118-40D9-B710-2E52A3F8B28F}"/>
              </a:ext>
            </a:extLst>
          </p:cNvPr>
          <p:cNvCxnSpPr/>
          <p:nvPr/>
        </p:nvCxnSpPr>
        <p:spPr>
          <a:xfrm>
            <a:off x="29035" y="425268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F9D09F5-41E6-49DB-960A-7038209B8371}"/>
              </a:ext>
            </a:extLst>
          </p:cNvPr>
          <p:cNvCxnSpPr/>
          <p:nvPr/>
        </p:nvCxnSpPr>
        <p:spPr>
          <a:xfrm>
            <a:off x="14514" y="515257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2D52C37-491F-47BC-BC46-74218DA12D43}"/>
              </a:ext>
            </a:extLst>
          </p:cNvPr>
          <p:cNvCxnSpPr/>
          <p:nvPr/>
        </p:nvCxnSpPr>
        <p:spPr>
          <a:xfrm>
            <a:off x="29035" y="597988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82E8A76-961B-4FF0-9F26-7108D0204278}"/>
              </a:ext>
            </a:extLst>
          </p:cNvPr>
          <p:cNvCxnSpPr>
            <a:cxnSpLocks/>
          </p:cNvCxnSpPr>
          <p:nvPr/>
        </p:nvCxnSpPr>
        <p:spPr>
          <a:xfrm>
            <a:off x="6184612" y="741680"/>
            <a:ext cx="69574" cy="6116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2FA150F-9B9D-4444-B69E-CD15FCBDF9AA}"/>
              </a:ext>
            </a:extLst>
          </p:cNvPr>
          <p:cNvCxnSpPr>
            <a:cxnSpLocks/>
          </p:cNvCxnSpPr>
          <p:nvPr/>
        </p:nvCxnSpPr>
        <p:spPr>
          <a:xfrm>
            <a:off x="5640998" y="734861"/>
            <a:ext cx="30924" cy="61830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02698CB9-7E87-46DA-94FE-F77CA87926DB}"/>
              </a:ext>
            </a:extLst>
          </p:cNvPr>
          <p:cNvSpPr/>
          <p:nvPr/>
        </p:nvSpPr>
        <p:spPr>
          <a:xfrm>
            <a:off x="5606679" y="65426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1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E73B3E9-0C59-40EA-B0A5-EFF9E5C7D615}"/>
              </a:ext>
            </a:extLst>
          </p:cNvPr>
          <p:cNvSpPr/>
          <p:nvPr/>
        </p:nvSpPr>
        <p:spPr>
          <a:xfrm>
            <a:off x="5634269" y="151105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2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D3484C4-D5C9-4E58-8577-359E12871651}"/>
              </a:ext>
            </a:extLst>
          </p:cNvPr>
          <p:cNvSpPr/>
          <p:nvPr/>
        </p:nvSpPr>
        <p:spPr>
          <a:xfrm>
            <a:off x="5646785" y="24910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3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A38ABF0-27AB-49E7-85FD-835BD714BA79}"/>
              </a:ext>
            </a:extLst>
          </p:cNvPr>
          <p:cNvSpPr/>
          <p:nvPr/>
        </p:nvSpPr>
        <p:spPr>
          <a:xfrm>
            <a:off x="5646785" y="34054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 action="ppaction://hlinksldjump"/>
              </a:rPr>
              <a:t>4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7C46711-02B6-4C74-9E9B-0AA08370CD8A}"/>
              </a:ext>
            </a:extLst>
          </p:cNvPr>
          <p:cNvSpPr/>
          <p:nvPr/>
        </p:nvSpPr>
        <p:spPr>
          <a:xfrm>
            <a:off x="5658333" y="432644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 action="ppaction://hlinksldjump"/>
              </a:rPr>
              <a:t>5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6AE4A28-3762-47A6-ABF3-D03AECA71BC3}"/>
              </a:ext>
            </a:extLst>
          </p:cNvPr>
          <p:cNvSpPr/>
          <p:nvPr/>
        </p:nvSpPr>
        <p:spPr>
          <a:xfrm>
            <a:off x="5638765" y="51941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 action="ppaction://hlinksldjump"/>
              </a:rPr>
              <a:t>6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37644A8-76E8-42E4-B3B4-5E23E76EEE4E}"/>
              </a:ext>
            </a:extLst>
          </p:cNvPr>
          <p:cNvSpPr/>
          <p:nvPr/>
        </p:nvSpPr>
        <p:spPr>
          <a:xfrm>
            <a:off x="5646785" y="59302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 action="ppaction://hlinksldjump"/>
              </a:rPr>
              <a:t>7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F1606F1-E87F-4173-B654-6B3016D1B00A}"/>
              </a:ext>
            </a:extLst>
          </p:cNvPr>
          <p:cNvSpPr/>
          <p:nvPr/>
        </p:nvSpPr>
        <p:spPr>
          <a:xfrm>
            <a:off x="29035" y="-6664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/>
              <a:t>Cavaliere = </a:t>
            </a:r>
            <a:r>
              <a:rPr lang="it-IT" sz="3600" dirty="0"/>
              <a:t>nobile (non-vile)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1E1BAD0-2C06-4A40-A23B-A9A106C64E55}"/>
              </a:ext>
            </a:extLst>
          </p:cNvPr>
          <p:cNvSpPr/>
          <p:nvPr/>
        </p:nvSpPr>
        <p:spPr>
          <a:xfrm>
            <a:off x="6135764" y="-9006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dirty="0"/>
              <a:t>Vigliacco</a:t>
            </a:r>
            <a:endParaRPr lang="it-IT" sz="36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E93D6C3-2ABC-401B-AA03-2D5C90C1AEE8}"/>
              </a:ext>
            </a:extLst>
          </p:cNvPr>
          <p:cNvSpPr/>
          <p:nvPr/>
        </p:nvSpPr>
        <p:spPr>
          <a:xfrm>
            <a:off x="6195" y="64645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Generoso</a:t>
            </a:r>
          </a:p>
          <a:p>
            <a:pPr algn="ctr"/>
            <a:r>
              <a:rPr lang="it-IT" sz="2000" dirty="0"/>
              <a:t>Mette a servizio i suoi talenti per il prossimo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D84D9C5-EF66-4413-9381-1A07779E76E2}"/>
              </a:ext>
            </a:extLst>
          </p:cNvPr>
          <p:cNvSpPr/>
          <p:nvPr/>
        </p:nvSpPr>
        <p:spPr>
          <a:xfrm>
            <a:off x="6196160" y="668569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Egoista</a:t>
            </a:r>
          </a:p>
          <a:p>
            <a:pPr algn="ctr"/>
            <a:r>
              <a:rPr lang="it-IT" sz="2000" dirty="0"/>
              <a:t>Pensa solo ai suoi interessi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B458A2D-3E6B-4E4F-A902-C8A4701C8F27}"/>
              </a:ext>
            </a:extLst>
          </p:cNvPr>
          <p:cNvSpPr/>
          <p:nvPr/>
        </p:nvSpPr>
        <p:spPr>
          <a:xfrm>
            <a:off x="-267" y="1601441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Coraggioso</a:t>
            </a:r>
          </a:p>
          <a:p>
            <a:pPr algn="ctr"/>
            <a:r>
              <a:rPr lang="it-IT" sz="2000" dirty="0"/>
              <a:t>Non si s-</a:t>
            </a:r>
            <a:r>
              <a:rPr lang="it-IT" sz="2000" dirty="0" err="1"/>
              <a:t>coraggia</a:t>
            </a:r>
            <a:r>
              <a:rPr lang="it-IT" sz="2000" dirty="0"/>
              <a:t>, ha speranza e consola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FEA2D3A9-3E2A-4331-8FC6-55003567CC76}"/>
              </a:ext>
            </a:extLst>
          </p:cNvPr>
          <p:cNvSpPr/>
          <p:nvPr/>
        </p:nvSpPr>
        <p:spPr>
          <a:xfrm>
            <a:off x="-267" y="2467608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Onesto</a:t>
            </a:r>
          </a:p>
          <a:p>
            <a:pPr algn="ctr"/>
            <a:r>
              <a:rPr lang="it-IT" sz="2000" dirty="0"/>
              <a:t>Preferisce perdere piuttosto che imbrogliare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C70337D4-251C-4617-976C-D0D75FAAEC0D}"/>
              </a:ext>
            </a:extLst>
          </p:cNvPr>
          <p:cNvSpPr/>
          <p:nvPr/>
        </p:nvSpPr>
        <p:spPr>
          <a:xfrm>
            <a:off x="-83948" y="3364925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Sincero </a:t>
            </a:r>
          </a:p>
          <a:p>
            <a:pPr algn="ctr"/>
            <a:r>
              <a:rPr lang="it-IT" sz="2000" dirty="0"/>
              <a:t>Mantiene la parola data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75993C43-7206-46D7-A385-8CEDB42C5F12}"/>
              </a:ext>
            </a:extLst>
          </p:cNvPr>
          <p:cNvSpPr/>
          <p:nvPr/>
        </p:nvSpPr>
        <p:spPr>
          <a:xfrm>
            <a:off x="6212563" y="1564496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Pauroso</a:t>
            </a:r>
          </a:p>
          <a:p>
            <a:pPr algn="ctr"/>
            <a:r>
              <a:rPr lang="it-IT" sz="2000" dirty="0"/>
              <a:t>Si dispera, non ha fiducia in sé e in Dio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EFDF729C-E5D1-44E4-93CE-A21F7471B45D}"/>
              </a:ext>
            </a:extLst>
          </p:cNvPr>
          <p:cNvSpPr/>
          <p:nvPr/>
        </p:nvSpPr>
        <p:spPr>
          <a:xfrm>
            <a:off x="6212563" y="243066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Disonesto</a:t>
            </a:r>
          </a:p>
          <a:p>
            <a:pPr algn="ctr"/>
            <a:r>
              <a:rPr lang="it-IT" sz="2000" dirty="0"/>
              <a:t>Preferisce imbrogliare ma non perdere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C9504E0E-4940-4C6C-BE74-BBC74C617DEA}"/>
              </a:ext>
            </a:extLst>
          </p:cNvPr>
          <p:cNvSpPr/>
          <p:nvPr/>
        </p:nvSpPr>
        <p:spPr>
          <a:xfrm>
            <a:off x="6128882" y="3327980"/>
            <a:ext cx="5874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Bugiardo</a:t>
            </a:r>
          </a:p>
        </p:txBody>
      </p:sp>
    </p:spTree>
    <p:extLst>
      <p:ext uri="{BB962C8B-B14F-4D97-AF65-F5344CB8AC3E}">
        <p14:creationId xmlns:p14="http://schemas.microsoft.com/office/powerpoint/2010/main" val="137087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3" name="Rectangle 7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Immagine correlata">
            <a:extLst>
              <a:ext uri="{FF2B5EF4-FFF2-40B4-BE49-F238E27FC236}">
                <a16:creationId xmlns:a16="http://schemas.microsoft.com/office/drawing/2014/main" id="{1BC35D73-4024-4B62-8D08-30A622D8E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69" y="643467"/>
            <a:ext cx="541786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045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80D0E3E-B75F-4B0E-B980-EFDEB7942FDC}"/>
              </a:ext>
            </a:extLst>
          </p:cNvPr>
          <p:cNvCxnSpPr>
            <a:cxnSpLocks/>
          </p:cNvCxnSpPr>
          <p:nvPr/>
        </p:nvCxnSpPr>
        <p:spPr>
          <a:xfrm>
            <a:off x="5951969" y="0"/>
            <a:ext cx="0" cy="7416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C203FF3-ED05-42AA-920F-357CDD9939C5}"/>
              </a:ext>
            </a:extLst>
          </p:cNvPr>
          <p:cNvCxnSpPr>
            <a:cxnSpLocks/>
          </p:cNvCxnSpPr>
          <p:nvPr/>
        </p:nvCxnSpPr>
        <p:spPr>
          <a:xfrm>
            <a:off x="0" y="74168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54A3742-C25E-4D8C-B292-4B2E27B8DEBA}"/>
              </a:ext>
            </a:extLst>
          </p:cNvPr>
          <p:cNvCxnSpPr/>
          <p:nvPr/>
        </p:nvCxnSpPr>
        <p:spPr>
          <a:xfrm>
            <a:off x="0" y="155302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4770F60-D7BA-4C5C-A341-FAD48ECAB600}"/>
              </a:ext>
            </a:extLst>
          </p:cNvPr>
          <p:cNvCxnSpPr/>
          <p:nvPr/>
        </p:nvCxnSpPr>
        <p:spPr>
          <a:xfrm>
            <a:off x="0" y="24746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E973795-1042-453F-A36E-3EAA62102A58}"/>
              </a:ext>
            </a:extLst>
          </p:cNvPr>
          <p:cNvCxnSpPr/>
          <p:nvPr/>
        </p:nvCxnSpPr>
        <p:spPr>
          <a:xfrm>
            <a:off x="0" y="33890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41DA982-7118-40D9-B710-2E52A3F8B28F}"/>
              </a:ext>
            </a:extLst>
          </p:cNvPr>
          <p:cNvCxnSpPr/>
          <p:nvPr/>
        </p:nvCxnSpPr>
        <p:spPr>
          <a:xfrm>
            <a:off x="29035" y="425268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F9D09F5-41E6-49DB-960A-7038209B8371}"/>
              </a:ext>
            </a:extLst>
          </p:cNvPr>
          <p:cNvCxnSpPr/>
          <p:nvPr/>
        </p:nvCxnSpPr>
        <p:spPr>
          <a:xfrm>
            <a:off x="14514" y="515257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2D52C37-491F-47BC-BC46-74218DA12D43}"/>
              </a:ext>
            </a:extLst>
          </p:cNvPr>
          <p:cNvCxnSpPr/>
          <p:nvPr/>
        </p:nvCxnSpPr>
        <p:spPr>
          <a:xfrm>
            <a:off x="29035" y="597988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82E8A76-961B-4FF0-9F26-7108D0204278}"/>
              </a:ext>
            </a:extLst>
          </p:cNvPr>
          <p:cNvCxnSpPr>
            <a:cxnSpLocks/>
          </p:cNvCxnSpPr>
          <p:nvPr/>
        </p:nvCxnSpPr>
        <p:spPr>
          <a:xfrm>
            <a:off x="6184612" y="741680"/>
            <a:ext cx="69574" cy="6116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2FA150F-9B9D-4444-B69E-CD15FCBDF9AA}"/>
              </a:ext>
            </a:extLst>
          </p:cNvPr>
          <p:cNvCxnSpPr>
            <a:cxnSpLocks/>
          </p:cNvCxnSpPr>
          <p:nvPr/>
        </p:nvCxnSpPr>
        <p:spPr>
          <a:xfrm>
            <a:off x="5640998" y="734861"/>
            <a:ext cx="30924" cy="61830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02698CB9-7E87-46DA-94FE-F77CA87926DB}"/>
              </a:ext>
            </a:extLst>
          </p:cNvPr>
          <p:cNvSpPr/>
          <p:nvPr/>
        </p:nvSpPr>
        <p:spPr>
          <a:xfrm>
            <a:off x="5606679" y="65426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1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E73B3E9-0C59-40EA-B0A5-EFF9E5C7D615}"/>
              </a:ext>
            </a:extLst>
          </p:cNvPr>
          <p:cNvSpPr/>
          <p:nvPr/>
        </p:nvSpPr>
        <p:spPr>
          <a:xfrm>
            <a:off x="5634269" y="151105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2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D3484C4-D5C9-4E58-8577-359E12871651}"/>
              </a:ext>
            </a:extLst>
          </p:cNvPr>
          <p:cNvSpPr/>
          <p:nvPr/>
        </p:nvSpPr>
        <p:spPr>
          <a:xfrm>
            <a:off x="5646785" y="24910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3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A38ABF0-27AB-49E7-85FD-835BD714BA79}"/>
              </a:ext>
            </a:extLst>
          </p:cNvPr>
          <p:cNvSpPr/>
          <p:nvPr/>
        </p:nvSpPr>
        <p:spPr>
          <a:xfrm>
            <a:off x="5646785" y="34054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 action="ppaction://hlinksldjump"/>
              </a:rPr>
              <a:t>4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7C46711-02B6-4C74-9E9B-0AA08370CD8A}"/>
              </a:ext>
            </a:extLst>
          </p:cNvPr>
          <p:cNvSpPr/>
          <p:nvPr/>
        </p:nvSpPr>
        <p:spPr>
          <a:xfrm>
            <a:off x="5658333" y="432644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 action="ppaction://hlinksldjump"/>
              </a:rPr>
              <a:t>5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6AE4A28-3762-47A6-ABF3-D03AECA71BC3}"/>
              </a:ext>
            </a:extLst>
          </p:cNvPr>
          <p:cNvSpPr/>
          <p:nvPr/>
        </p:nvSpPr>
        <p:spPr>
          <a:xfrm>
            <a:off x="5638765" y="51941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 action="ppaction://hlinksldjump"/>
              </a:rPr>
              <a:t>6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37644A8-76E8-42E4-B3B4-5E23E76EEE4E}"/>
              </a:ext>
            </a:extLst>
          </p:cNvPr>
          <p:cNvSpPr/>
          <p:nvPr/>
        </p:nvSpPr>
        <p:spPr>
          <a:xfrm>
            <a:off x="5646785" y="59302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 action="ppaction://hlinksldjump"/>
              </a:rPr>
              <a:t>7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F1606F1-E87F-4173-B654-6B3016D1B00A}"/>
              </a:ext>
            </a:extLst>
          </p:cNvPr>
          <p:cNvSpPr/>
          <p:nvPr/>
        </p:nvSpPr>
        <p:spPr>
          <a:xfrm>
            <a:off x="29035" y="-6664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/>
              <a:t>Cavaliere = </a:t>
            </a:r>
            <a:r>
              <a:rPr lang="it-IT" sz="3600" dirty="0"/>
              <a:t>nobile (non-vile)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1E1BAD0-2C06-4A40-A23B-A9A106C64E55}"/>
              </a:ext>
            </a:extLst>
          </p:cNvPr>
          <p:cNvSpPr/>
          <p:nvPr/>
        </p:nvSpPr>
        <p:spPr>
          <a:xfrm>
            <a:off x="6135764" y="-9006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dirty="0"/>
              <a:t>Vigliacco</a:t>
            </a:r>
            <a:endParaRPr lang="it-IT" sz="36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E93D6C3-2ABC-401B-AA03-2D5C90C1AEE8}"/>
              </a:ext>
            </a:extLst>
          </p:cNvPr>
          <p:cNvSpPr/>
          <p:nvPr/>
        </p:nvSpPr>
        <p:spPr>
          <a:xfrm>
            <a:off x="6195" y="64645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Generoso</a:t>
            </a:r>
          </a:p>
          <a:p>
            <a:pPr algn="ctr"/>
            <a:r>
              <a:rPr lang="it-IT" sz="2000" dirty="0"/>
              <a:t>Mette a servizio i suoi talenti per il prossimo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D84D9C5-EF66-4413-9381-1A07779E76E2}"/>
              </a:ext>
            </a:extLst>
          </p:cNvPr>
          <p:cNvSpPr/>
          <p:nvPr/>
        </p:nvSpPr>
        <p:spPr>
          <a:xfrm>
            <a:off x="6196160" y="668569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Egoista</a:t>
            </a:r>
          </a:p>
          <a:p>
            <a:pPr algn="ctr"/>
            <a:r>
              <a:rPr lang="it-IT" sz="2000" dirty="0"/>
              <a:t>Pensa solo ai suoi interessi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B458A2D-3E6B-4E4F-A902-C8A4701C8F27}"/>
              </a:ext>
            </a:extLst>
          </p:cNvPr>
          <p:cNvSpPr/>
          <p:nvPr/>
        </p:nvSpPr>
        <p:spPr>
          <a:xfrm>
            <a:off x="-267" y="1601441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Coraggioso</a:t>
            </a:r>
          </a:p>
          <a:p>
            <a:pPr algn="ctr"/>
            <a:r>
              <a:rPr lang="it-IT" sz="2000" dirty="0"/>
              <a:t>Non si s-</a:t>
            </a:r>
            <a:r>
              <a:rPr lang="it-IT" sz="2000" dirty="0" err="1"/>
              <a:t>coraggia</a:t>
            </a:r>
            <a:r>
              <a:rPr lang="it-IT" sz="2000" dirty="0"/>
              <a:t>, ha speranza e consola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FEA2D3A9-3E2A-4331-8FC6-55003567CC76}"/>
              </a:ext>
            </a:extLst>
          </p:cNvPr>
          <p:cNvSpPr/>
          <p:nvPr/>
        </p:nvSpPr>
        <p:spPr>
          <a:xfrm>
            <a:off x="-267" y="2467608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Onesto</a:t>
            </a:r>
          </a:p>
          <a:p>
            <a:pPr algn="ctr"/>
            <a:r>
              <a:rPr lang="it-IT" sz="2000" dirty="0"/>
              <a:t>Preferisce perdere piuttosto che imbrogliare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C70337D4-251C-4617-976C-D0D75FAAEC0D}"/>
              </a:ext>
            </a:extLst>
          </p:cNvPr>
          <p:cNvSpPr/>
          <p:nvPr/>
        </p:nvSpPr>
        <p:spPr>
          <a:xfrm>
            <a:off x="-83948" y="3364925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Sincero </a:t>
            </a:r>
          </a:p>
          <a:p>
            <a:pPr algn="ctr"/>
            <a:r>
              <a:rPr lang="it-IT" sz="2000" dirty="0"/>
              <a:t>Mantiene la parola data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40DF507-ADBE-4B9C-908A-C7CAEF9441CC}"/>
              </a:ext>
            </a:extLst>
          </p:cNvPr>
          <p:cNvSpPr/>
          <p:nvPr/>
        </p:nvSpPr>
        <p:spPr>
          <a:xfrm>
            <a:off x="-267" y="4280231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Difende il debole</a:t>
            </a:r>
          </a:p>
          <a:p>
            <a:pPr algn="ctr"/>
            <a:r>
              <a:rPr lang="it-IT" sz="2000" dirty="0"/>
              <a:t>Vede Gesù nel povero. Guarda l’altro come se stesso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75993C43-7206-46D7-A385-8CEDB42C5F12}"/>
              </a:ext>
            </a:extLst>
          </p:cNvPr>
          <p:cNvSpPr/>
          <p:nvPr/>
        </p:nvSpPr>
        <p:spPr>
          <a:xfrm>
            <a:off x="6212563" y="1564496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Pauroso</a:t>
            </a:r>
          </a:p>
          <a:p>
            <a:pPr algn="ctr"/>
            <a:r>
              <a:rPr lang="it-IT" sz="2000" dirty="0"/>
              <a:t>Si dispera, non ha fiducia in sé e in Dio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EFDF729C-E5D1-44E4-93CE-A21F7471B45D}"/>
              </a:ext>
            </a:extLst>
          </p:cNvPr>
          <p:cNvSpPr/>
          <p:nvPr/>
        </p:nvSpPr>
        <p:spPr>
          <a:xfrm>
            <a:off x="6212563" y="243066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Disonesto</a:t>
            </a:r>
          </a:p>
          <a:p>
            <a:pPr algn="ctr"/>
            <a:r>
              <a:rPr lang="it-IT" sz="2000" dirty="0"/>
              <a:t>Preferisce imbrogliare ma non perdere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C9504E0E-4940-4C6C-BE74-BBC74C617DEA}"/>
              </a:ext>
            </a:extLst>
          </p:cNvPr>
          <p:cNvSpPr/>
          <p:nvPr/>
        </p:nvSpPr>
        <p:spPr>
          <a:xfrm>
            <a:off x="6128882" y="3327980"/>
            <a:ext cx="5874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Bugiardo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99901B69-3521-4CC4-A878-D359DB92227F}"/>
              </a:ext>
            </a:extLst>
          </p:cNvPr>
          <p:cNvSpPr/>
          <p:nvPr/>
        </p:nvSpPr>
        <p:spPr>
          <a:xfrm>
            <a:off x="6212563" y="4243286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Si schiera col più forte</a:t>
            </a:r>
          </a:p>
          <a:p>
            <a:pPr algn="ctr"/>
            <a:r>
              <a:rPr lang="it-IT" sz="2000" dirty="0"/>
              <a:t>Pensa al proprio tornaconto. </a:t>
            </a:r>
          </a:p>
        </p:txBody>
      </p:sp>
    </p:spTree>
    <p:extLst>
      <p:ext uri="{BB962C8B-B14F-4D97-AF65-F5344CB8AC3E}">
        <p14:creationId xmlns:p14="http://schemas.microsoft.com/office/powerpoint/2010/main" val="196766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sultati immagini per re">
            <a:extLst>
              <a:ext uri="{FF2B5EF4-FFF2-40B4-BE49-F238E27FC236}">
                <a16:creationId xmlns:a16="http://schemas.microsoft.com/office/drawing/2014/main" id="{16CF6A67-E848-4BE2-855B-404CF61AD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83" y="230196"/>
            <a:ext cx="6991434" cy="54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21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80D0E3E-B75F-4B0E-B980-EFDEB7942FDC}"/>
              </a:ext>
            </a:extLst>
          </p:cNvPr>
          <p:cNvCxnSpPr>
            <a:cxnSpLocks/>
          </p:cNvCxnSpPr>
          <p:nvPr/>
        </p:nvCxnSpPr>
        <p:spPr>
          <a:xfrm>
            <a:off x="5951969" y="0"/>
            <a:ext cx="0" cy="7416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C203FF3-ED05-42AA-920F-357CDD9939C5}"/>
              </a:ext>
            </a:extLst>
          </p:cNvPr>
          <p:cNvCxnSpPr>
            <a:cxnSpLocks/>
          </p:cNvCxnSpPr>
          <p:nvPr/>
        </p:nvCxnSpPr>
        <p:spPr>
          <a:xfrm>
            <a:off x="0" y="74168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54A3742-C25E-4D8C-B292-4B2E27B8DEBA}"/>
              </a:ext>
            </a:extLst>
          </p:cNvPr>
          <p:cNvCxnSpPr/>
          <p:nvPr/>
        </p:nvCxnSpPr>
        <p:spPr>
          <a:xfrm>
            <a:off x="0" y="155302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4770F60-D7BA-4C5C-A341-FAD48ECAB600}"/>
              </a:ext>
            </a:extLst>
          </p:cNvPr>
          <p:cNvCxnSpPr/>
          <p:nvPr/>
        </p:nvCxnSpPr>
        <p:spPr>
          <a:xfrm>
            <a:off x="0" y="24746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E973795-1042-453F-A36E-3EAA62102A58}"/>
              </a:ext>
            </a:extLst>
          </p:cNvPr>
          <p:cNvCxnSpPr/>
          <p:nvPr/>
        </p:nvCxnSpPr>
        <p:spPr>
          <a:xfrm>
            <a:off x="0" y="33890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41DA982-7118-40D9-B710-2E52A3F8B28F}"/>
              </a:ext>
            </a:extLst>
          </p:cNvPr>
          <p:cNvCxnSpPr/>
          <p:nvPr/>
        </p:nvCxnSpPr>
        <p:spPr>
          <a:xfrm>
            <a:off x="29035" y="425268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F9D09F5-41E6-49DB-960A-7038209B8371}"/>
              </a:ext>
            </a:extLst>
          </p:cNvPr>
          <p:cNvCxnSpPr/>
          <p:nvPr/>
        </p:nvCxnSpPr>
        <p:spPr>
          <a:xfrm>
            <a:off x="14514" y="515257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2D52C37-491F-47BC-BC46-74218DA12D43}"/>
              </a:ext>
            </a:extLst>
          </p:cNvPr>
          <p:cNvCxnSpPr/>
          <p:nvPr/>
        </p:nvCxnSpPr>
        <p:spPr>
          <a:xfrm>
            <a:off x="29035" y="597988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82E8A76-961B-4FF0-9F26-7108D0204278}"/>
              </a:ext>
            </a:extLst>
          </p:cNvPr>
          <p:cNvCxnSpPr>
            <a:cxnSpLocks/>
          </p:cNvCxnSpPr>
          <p:nvPr/>
        </p:nvCxnSpPr>
        <p:spPr>
          <a:xfrm>
            <a:off x="6184612" y="741680"/>
            <a:ext cx="69574" cy="6116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2FA150F-9B9D-4444-B69E-CD15FCBDF9AA}"/>
              </a:ext>
            </a:extLst>
          </p:cNvPr>
          <p:cNvCxnSpPr>
            <a:cxnSpLocks/>
          </p:cNvCxnSpPr>
          <p:nvPr/>
        </p:nvCxnSpPr>
        <p:spPr>
          <a:xfrm>
            <a:off x="5640998" y="734861"/>
            <a:ext cx="30924" cy="61830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02698CB9-7E87-46DA-94FE-F77CA87926DB}"/>
              </a:ext>
            </a:extLst>
          </p:cNvPr>
          <p:cNvSpPr/>
          <p:nvPr/>
        </p:nvSpPr>
        <p:spPr>
          <a:xfrm>
            <a:off x="5606679" y="65426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1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E73B3E9-0C59-40EA-B0A5-EFF9E5C7D615}"/>
              </a:ext>
            </a:extLst>
          </p:cNvPr>
          <p:cNvSpPr/>
          <p:nvPr/>
        </p:nvSpPr>
        <p:spPr>
          <a:xfrm>
            <a:off x="5634269" y="151105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2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D3484C4-D5C9-4E58-8577-359E12871651}"/>
              </a:ext>
            </a:extLst>
          </p:cNvPr>
          <p:cNvSpPr/>
          <p:nvPr/>
        </p:nvSpPr>
        <p:spPr>
          <a:xfrm>
            <a:off x="5646785" y="24910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3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A38ABF0-27AB-49E7-85FD-835BD714BA79}"/>
              </a:ext>
            </a:extLst>
          </p:cNvPr>
          <p:cNvSpPr/>
          <p:nvPr/>
        </p:nvSpPr>
        <p:spPr>
          <a:xfrm>
            <a:off x="5646785" y="34054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 action="ppaction://hlinksldjump"/>
              </a:rPr>
              <a:t>4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7C46711-02B6-4C74-9E9B-0AA08370CD8A}"/>
              </a:ext>
            </a:extLst>
          </p:cNvPr>
          <p:cNvSpPr/>
          <p:nvPr/>
        </p:nvSpPr>
        <p:spPr>
          <a:xfrm>
            <a:off x="5658333" y="432644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 action="ppaction://hlinksldjump"/>
              </a:rPr>
              <a:t>5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6AE4A28-3762-47A6-ABF3-D03AECA71BC3}"/>
              </a:ext>
            </a:extLst>
          </p:cNvPr>
          <p:cNvSpPr/>
          <p:nvPr/>
        </p:nvSpPr>
        <p:spPr>
          <a:xfrm>
            <a:off x="5638765" y="51941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 action="ppaction://hlinksldjump"/>
              </a:rPr>
              <a:t>6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37644A8-76E8-42E4-B3B4-5E23E76EEE4E}"/>
              </a:ext>
            </a:extLst>
          </p:cNvPr>
          <p:cNvSpPr/>
          <p:nvPr/>
        </p:nvSpPr>
        <p:spPr>
          <a:xfrm>
            <a:off x="5646785" y="59302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 action="ppaction://hlinksldjump"/>
              </a:rPr>
              <a:t>7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F1606F1-E87F-4173-B654-6B3016D1B00A}"/>
              </a:ext>
            </a:extLst>
          </p:cNvPr>
          <p:cNvSpPr/>
          <p:nvPr/>
        </p:nvSpPr>
        <p:spPr>
          <a:xfrm>
            <a:off x="29035" y="-6664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/>
              <a:t>Cavaliere = </a:t>
            </a:r>
            <a:r>
              <a:rPr lang="it-IT" sz="3600" dirty="0"/>
              <a:t>nobile (non-vile)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1E1BAD0-2C06-4A40-A23B-A9A106C64E55}"/>
              </a:ext>
            </a:extLst>
          </p:cNvPr>
          <p:cNvSpPr/>
          <p:nvPr/>
        </p:nvSpPr>
        <p:spPr>
          <a:xfrm>
            <a:off x="6135764" y="-9006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dirty="0"/>
              <a:t>Vigliacco</a:t>
            </a:r>
            <a:endParaRPr lang="it-IT" sz="36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E93D6C3-2ABC-401B-AA03-2D5C90C1AEE8}"/>
              </a:ext>
            </a:extLst>
          </p:cNvPr>
          <p:cNvSpPr/>
          <p:nvPr/>
        </p:nvSpPr>
        <p:spPr>
          <a:xfrm>
            <a:off x="6195" y="64645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Generoso</a:t>
            </a:r>
          </a:p>
          <a:p>
            <a:pPr algn="ctr"/>
            <a:r>
              <a:rPr lang="it-IT" sz="2000" dirty="0"/>
              <a:t>Mette a servizio i suoi talenti per il prossimo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D84D9C5-EF66-4413-9381-1A07779E76E2}"/>
              </a:ext>
            </a:extLst>
          </p:cNvPr>
          <p:cNvSpPr/>
          <p:nvPr/>
        </p:nvSpPr>
        <p:spPr>
          <a:xfrm>
            <a:off x="6196160" y="668569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Egoista</a:t>
            </a:r>
          </a:p>
          <a:p>
            <a:pPr algn="ctr"/>
            <a:r>
              <a:rPr lang="it-IT" sz="2000" dirty="0"/>
              <a:t>Pensa solo ai suoi interessi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B458A2D-3E6B-4E4F-A902-C8A4701C8F27}"/>
              </a:ext>
            </a:extLst>
          </p:cNvPr>
          <p:cNvSpPr/>
          <p:nvPr/>
        </p:nvSpPr>
        <p:spPr>
          <a:xfrm>
            <a:off x="-267" y="1601441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Coraggioso</a:t>
            </a:r>
          </a:p>
          <a:p>
            <a:pPr algn="ctr"/>
            <a:r>
              <a:rPr lang="it-IT" sz="2000" dirty="0"/>
              <a:t>Non si s-</a:t>
            </a:r>
            <a:r>
              <a:rPr lang="it-IT" sz="2000" dirty="0" err="1"/>
              <a:t>coraggia</a:t>
            </a:r>
            <a:r>
              <a:rPr lang="it-IT" sz="2000" dirty="0"/>
              <a:t>, ha speranza e consola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FEA2D3A9-3E2A-4331-8FC6-55003567CC76}"/>
              </a:ext>
            </a:extLst>
          </p:cNvPr>
          <p:cNvSpPr/>
          <p:nvPr/>
        </p:nvSpPr>
        <p:spPr>
          <a:xfrm>
            <a:off x="-267" y="2467608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Onesto</a:t>
            </a:r>
          </a:p>
          <a:p>
            <a:pPr algn="ctr"/>
            <a:r>
              <a:rPr lang="it-IT" sz="2000" dirty="0"/>
              <a:t>Preferisce perdere piuttosto che imbrogliare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C70337D4-251C-4617-976C-D0D75FAAEC0D}"/>
              </a:ext>
            </a:extLst>
          </p:cNvPr>
          <p:cNvSpPr/>
          <p:nvPr/>
        </p:nvSpPr>
        <p:spPr>
          <a:xfrm>
            <a:off x="-83948" y="3364925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Sincero </a:t>
            </a:r>
          </a:p>
          <a:p>
            <a:pPr algn="ctr"/>
            <a:r>
              <a:rPr lang="it-IT" sz="2000" dirty="0"/>
              <a:t>Mantiene la parola data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40DF507-ADBE-4B9C-908A-C7CAEF9441CC}"/>
              </a:ext>
            </a:extLst>
          </p:cNvPr>
          <p:cNvSpPr/>
          <p:nvPr/>
        </p:nvSpPr>
        <p:spPr>
          <a:xfrm>
            <a:off x="-267" y="4280231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Difende il debole</a:t>
            </a:r>
          </a:p>
          <a:p>
            <a:pPr algn="ctr"/>
            <a:r>
              <a:rPr lang="it-IT" sz="2000" dirty="0"/>
              <a:t>Vede Gesù nel povero. Guarda l’altro come se stesso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71BD0F03-B9E0-427F-9600-7D1FAD57461E}"/>
              </a:ext>
            </a:extLst>
          </p:cNvPr>
          <p:cNvSpPr/>
          <p:nvPr/>
        </p:nvSpPr>
        <p:spPr>
          <a:xfrm>
            <a:off x="-63922" y="5065935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Comanda su se stesso</a:t>
            </a:r>
          </a:p>
          <a:p>
            <a:pPr algn="ctr"/>
            <a:r>
              <a:rPr lang="it-IT" sz="2000" dirty="0"/>
              <a:t>Sa dominare i propri istinti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75993C43-7206-46D7-A385-8CEDB42C5F12}"/>
              </a:ext>
            </a:extLst>
          </p:cNvPr>
          <p:cNvSpPr/>
          <p:nvPr/>
        </p:nvSpPr>
        <p:spPr>
          <a:xfrm>
            <a:off x="6212563" y="1564496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Pauroso</a:t>
            </a:r>
          </a:p>
          <a:p>
            <a:pPr algn="ctr"/>
            <a:r>
              <a:rPr lang="it-IT" sz="2000" dirty="0"/>
              <a:t>Si dispera, non ha fiducia in sé e in Dio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EFDF729C-E5D1-44E4-93CE-A21F7471B45D}"/>
              </a:ext>
            </a:extLst>
          </p:cNvPr>
          <p:cNvSpPr/>
          <p:nvPr/>
        </p:nvSpPr>
        <p:spPr>
          <a:xfrm>
            <a:off x="6212563" y="243066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Disonesto</a:t>
            </a:r>
          </a:p>
          <a:p>
            <a:pPr algn="ctr"/>
            <a:r>
              <a:rPr lang="it-IT" sz="2000" dirty="0"/>
              <a:t>Preferisce imbrogliare ma non perdere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C9504E0E-4940-4C6C-BE74-BBC74C617DEA}"/>
              </a:ext>
            </a:extLst>
          </p:cNvPr>
          <p:cNvSpPr/>
          <p:nvPr/>
        </p:nvSpPr>
        <p:spPr>
          <a:xfrm>
            <a:off x="6128882" y="3327980"/>
            <a:ext cx="5874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Bugiardo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99901B69-3521-4CC4-A878-D359DB92227F}"/>
              </a:ext>
            </a:extLst>
          </p:cNvPr>
          <p:cNvSpPr/>
          <p:nvPr/>
        </p:nvSpPr>
        <p:spPr>
          <a:xfrm>
            <a:off x="6212563" y="4243286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Si schiera col più forte</a:t>
            </a:r>
          </a:p>
          <a:p>
            <a:pPr algn="ctr"/>
            <a:r>
              <a:rPr lang="it-IT" sz="2000" dirty="0"/>
              <a:t>Pensa al proprio tornaconto. 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C19229E4-D2FD-420C-9B6D-923BAB413A88}"/>
              </a:ext>
            </a:extLst>
          </p:cNvPr>
          <p:cNvSpPr/>
          <p:nvPr/>
        </p:nvSpPr>
        <p:spPr>
          <a:xfrm>
            <a:off x="6148908" y="5028990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È schiavo di se stesso</a:t>
            </a:r>
          </a:p>
          <a:p>
            <a:pPr algn="ctr"/>
            <a:r>
              <a:rPr lang="it-IT" sz="2000" dirty="0"/>
              <a:t>Non sa dominare i propri istinti. È prepotente</a:t>
            </a:r>
          </a:p>
        </p:txBody>
      </p:sp>
    </p:spTree>
    <p:extLst>
      <p:ext uri="{BB962C8B-B14F-4D97-AF65-F5344CB8AC3E}">
        <p14:creationId xmlns:p14="http://schemas.microsoft.com/office/powerpoint/2010/main" val="258649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sultati immagini per purezza">
            <a:extLst>
              <a:ext uri="{FF2B5EF4-FFF2-40B4-BE49-F238E27FC236}">
                <a16:creationId xmlns:a16="http://schemas.microsoft.com/office/drawing/2014/main" id="{847A5F44-A8B2-4133-965D-6E1A7B4BB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" b="15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48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80D0E3E-B75F-4B0E-B980-EFDEB7942FDC}"/>
              </a:ext>
            </a:extLst>
          </p:cNvPr>
          <p:cNvCxnSpPr>
            <a:cxnSpLocks/>
          </p:cNvCxnSpPr>
          <p:nvPr/>
        </p:nvCxnSpPr>
        <p:spPr>
          <a:xfrm>
            <a:off x="5951969" y="0"/>
            <a:ext cx="0" cy="7416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C203FF3-ED05-42AA-920F-357CDD9939C5}"/>
              </a:ext>
            </a:extLst>
          </p:cNvPr>
          <p:cNvCxnSpPr>
            <a:cxnSpLocks/>
          </p:cNvCxnSpPr>
          <p:nvPr/>
        </p:nvCxnSpPr>
        <p:spPr>
          <a:xfrm>
            <a:off x="0" y="74168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54A3742-C25E-4D8C-B292-4B2E27B8DEBA}"/>
              </a:ext>
            </a:extLst>
          </p:cNvPr>
          <p:cNvCxnSpPr/>
          <p:nvPr/>
        </p:nvCxnSpPr>
        <p:spPr>
          <a:xfrm>
            <a:off x="0" y="155302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4770F60-D7BA-4C5C-A341-FAD48ECAB600}"/>
              </a:ext>
            </a:extLst>
          </p:cNvPr>
          <p:cNvCxnSpPr/>
          <p:nvPr/>
        </p:nvCxnSpPr>
        <p:spPr>
          <a:xfrm>
            <a:off x="0" y="24746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E973795-1042-453F-A36E-3EAA62102A58}"/>
              </a:ext>
            </a:extLst>
          </p:cNvPr>
          <p:cNvCxnSpPr/>
          <p:nvPr/>
        </p:nvCxnSpPr>
        <p:spPr>
          <a:xfrm>
            <a:off x="0" y="33890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41DA982-7118-40D9-B710-2E52A3F8B28F}"/>
              </a:ext>
            </a:extLst>
          </p:cNvPr>
          <p:cNvCxnSpPr/>
          <p:nvPr/>
        </p:nvCxnSpPr>
        <p:spPr>
          <a:xfrm>
            <a:off x="29035" y="425268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F9D09F5-41E6-49DB-960A-7038209B8371}"/>
              </a:ext>
            </a:extLst>
          </p:cNvPr>
          <p:cNvCxnSpPr/>
          <p:nvPr/>
        </p:nvCxnSpPr>
        <p:spPr>
          <a:xfrm>
            <a:off x="14514" y="515257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2D52C37-491F-47BC-BC46-74218DA12D43}"/>
              </a:ext>
            </a:extLst>
          </p:cNvPr>
          <p:cNvCxnSpPr/>
          <p:nvPr/>
        </p:nvCxnSpPr>
        <p:spPr>
          <a:xfrm>
            <a:off x="29035" y="597988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82E8A76-961B-4FF0-9F26-7108D0204278}"/>
              </a:ext>
            </a:extLst>
          </p:cNvPr>
          <p:cNvCxnSpPr>
            <a:cxnSpLocks/>
          </p:cNvCxnSpPr>
          <p:nvPr/>
        </p:nvCxnSpPr>
        <p:spPr>
          <a:xfrm>
            <a:off x="6184612" y="741680"/>
            <a:ext cx="69574" cy="6116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2FA150F-9B9D-4444-B69E-CD15FCBDF9AA}"/>
              </a:ext>
            </a:extLst>
          </p:cNvPr>
          <p:cNvCxnSpPr>
            <a:cxnSpLocks/>
          </p:cNvCxnSpPr>
          <p:nvPr/>
        </p:nvCxnSpPr>
        <p:spPr>
          <a:xfrm>
            <a:off x="5640998" y="734861"/>
            <a:ext cx="30924" cy="61830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02698CB9-7E87-46DA-94FE-F77CA87926DB}"/>
              </a:ext>
            </a:extLst>
          </p:cNvPr>
          <p:cNvSpPr/>
          <p:nvPr/>
        </p:nvSpPr>
        <p:spPr>
          <a:xfrm>
            <a:off x="5606679" y="65426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1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E73B3E9-0C59-40EA-B0A5-EFF9E5C7D615}"/>
              </a:ext>
            </a:extLst>
          </p:cNvPr>
          <p:cNvSpPr/>
          <p:nvPr/>
        </p:nvSpPr>
        <p:spPr>
          <a:xfrm>
            <a:off x="5634269" y="151105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2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D3484C4-D5C9-4E58-8577-359E12871651}"/>
              </a:ext>
            </a:extLst>
          </p:cNvPr>
          <p:cNvSpPr/>
          <p:nvPr/>
        </p:nvSpPr>
        <p:spPr>
          <a:xfrm>
            <a:off x="5646785" y="24910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3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A38ABF0-27AB-49E7-85FD-835BD714BA79}"/>
              </a:ext>
            </a:extLst>
          </p:cNvPr>
          <p:cNvSpPr/>
          <p:nvPr/>
        </p:nvSpPr>
        <p:spPr>
          <a:xfrm>
            <a:off x="5646785" y="34054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 action="ppaction://hlinksldjump"/>
              </a:rPr>
              <a:t>4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7C46711-02B6-4C74-9E9B-0AA08370CD8A}"/>
              </a:ext>
            </a:extLst>
          </p:cNvPr>
          <p:cNvSpPr/>
          <p:nvPr/>
        </p:nvSpPr>
        <p:spPr>
          <a:xfrm>
            <a:off x="5658333" y="432644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 action="ppaction://hlinksldjump"/>
              </a:rPr>
              <a:t>5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6AE4A28-3762-47A6-ABF3-D03AECA71BC3}"/>
              </a:ext>
            </a:extLst>
          </p:cNvPr>
          <p:cNvSpPr/>
          <p:nvPr/>
        </p:nvSpPr>
        <p:spPr>
          <a:xfrm>
            <a:off x="5638765" y="51941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 action="ppaction://hlinksldjump"/>
              </a:rPr>
              <a:t>6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37644A8-76E8-42E4-B3B4-5E23E76EEE4E}"/>
              </a:ext>
            </a:extLst>
          </p:cNvPr>
          <p:cNvSpPr/>
          <p:nvPr/>
        </p:nvSpPr>
        <p:spPr>
          <a:xfrm>
            <a:off x="5646785" y="59302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 action="ppaction://hlinksldjump"/>
              </a:rPr>
              <a:t>7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F1606F1-E87F-4173-B654-6B3016D1B00A}"/>
              </a:ext>
            </a:extLst>
          </p:cNvPr>
          <p:cNvSpPr/>
          <p:nvPr/>
        </p:nvSpPr>
        <p:spPr>
          <a:xfrm>
            <a:off x="29035" y="-6664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/>
              <a:t>Cavaliere = </a:t>
            </a:r>
            <a:r>
              <a:rPr lang="it-IT" sz="3600" dirty="0"/>
              <a:t>nobile (non-vile)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1E1BAD0-2C06-4A40-A23B-A9A106C64E55}"/>
              </a:ext>
            </a:extLst>
          </p:cNvPr>
          <p:cNvSpPr/>
          <p:nvPr/>
        </p:nvSpPr>
        <p:spPr>
          <a:xfrm>
            <a:off x="6135764" y="-9006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dirty="0"/>
              <a:t>Vigliacco</a:t>
            </a:r>
            <a:endParaRPr lang="it-IT" sz="36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E93D6C3-2ABC-401B-AA03-2D5C90C1AEE8}"/>
              </a:ext>
            </a:extLst>
          </p:cNvPr>
          <p:cNvSpPr/>
          <p:nvPr/>
        </p:nvSpPr>
        <p:spPr>
          <a:xfrm>
            <a:off x="6195" y="64645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Generoso</a:t>
            </a:r>
          </a:p>
          <a:p>
            <a:pPr algn="ctr"/>
            <a:r>
              <a:rPr lang="it-IT" sz="2000" dirty="0"/>
              <a:t>Mette a servizio i suoi talenti per il prossimo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D84D9C5-EF66-4413-9381-1A07779E76E2}"/>
              </a:ext>
            </a:extLst>
          </p:cNvPr>
          <p:cNvSpPr/>
          <p:nvPr/>
        </p:nvSpPr>
        <p:spPr>
          <a:xfrm>
            <a:off x="6196160" y="668569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Egoista</a:t>
            </a:r>
          </a:p>
          <a:p>
            <a:pPr algn="ctr"/>
            <a:r>
              <a:rPr lang="it-IT" sz="2000" dirty="0"/>
              <a:t>Pensa solo ai suoi interessi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B458A2D-3E6B-4E4F-A902-C8A4701C8F27}"/>
              </a:ext>
            </a:extLst>
          </p:cNvPr>
          <p:cNvSpPr/>
          <p:nvPr/>
        </p:nvSpPr>
        <p:spPr>
          <a:xfrm>
            <a:off x="-267" y="1601441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Coraggioso</a:t>
            </a:r>
          </a:p>
          <a:p>
            <a:pPr algn="ctr"/>
            <a:r>
              <a:rPr lang="it-IT" sz="2000" dirty="0"/>
              <a:t>Non si s-</a:t>
            </a:r>
            <a:r>
              <a:rPr lang="it-IT" sz="2000" dirty="0" err="1"/>
              <a:t>coraggia</a:t>
            </a:r>
            <a:r>
              <a:rPr lang="it-IT" sz="2000" dirty="0"/>
              <a:t>, ha speranza e consola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FEA2D3A9-3E2A-4331-8FC6-55003567CC76}"/>
              </a:ext>
            </a:extLst>
          </p:cNvPr>
          <p:cNvSpPr/>
          <p:nvPr/>
        </p:nvSpPr>
        <p:spPr>
          <a:xfrm>
            <a:off x="-267" y="2467608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Onesto</a:t>
            </a:r>
          </a:p>
          <a:p>
            <a:pPr algn="ctr"/>
            <a:r>
              <a:rPr lang="it-IT" sz="2000" dirty="0"/>
              <a:t>Preferisce perdere piuttosto che imbrogliare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C70337D4-251C-4617-976C-D0D75FAAEC0D}"/>
              </a:ext>
            </a:extLst>
          </p:cNvPr>
          <p:cNvSpPr/>
          <p:nvPr/>
        </p:nvSpPr>
        <p:spPr>
          <a:xfrm>
            <a:off x="-83948" y="3364925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Sincero </a:t>
            </a:r>
          </a:p>
          <a:p>
            <a:pPr algn="ctr"/>
            <a:r>
              <a:rPr lang="it-IT" sz="2000" dirty="0"/>
              <a:t>Mantiene la parola data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40DF507-ADBE-4B9C-908A-C7CAEF9441CC}"/>
              </a:ext>
            </a:extLst>
          </p:cNvPr>
          <p:cNvSpPr/>
          <p:nvPr/>
        </p:nvSpPr>
        <p:spPr>
          <a:xfrm>
            <a:off x="-267" y="4280231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Difende il debole</a:t>
            </a:r>
          </a:p>
          <a:p>
            <a:pPr algn="ctr"/>
            <a:r>
              <a:rPr lang="it-IT" sz="2000" dirty="0"/>
              <a:t>Vede Gesù nel povero. Guarda l’altro come se stesso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71BD0F03-B9E0-427F-9600-7D1FAD57461E}"/>
              </a:ext>
            </a:extLst>
          </p:cNvPr>
          <p:cNvSpPr/>
          <p:nvPr/>
        </p:nvSpPr>
        <p:spPr>
          <a:xfrm>
            <a:off x="-63922" y="5065935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Comanda su se stesso</a:t>
            </a:r>
          </a:p>
          <a:p>
            <a:pPr algn="ctr"/>
            <a:r>
              <a:rPr lang="it-IT" sz="2000" dirty="0"/>
              <a:t>Sa dominare i propri istinti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1230382-F38C-47A6-AD8C-D4E7ACB9B4DF}"/>
              </a:ext>
            </a:extLst>
          </p:cNvPr>
          <p:cNvSpPr/>
          <p:nvPr/>
        </p:nvSpPr>
        <p:spPr>
          <a:xfrm>
            <a:off x="-202886" y="5925740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È puro</a:t>
            </a:r>
          </a:p>
          <a:p>
            <a:pPr algn="ctr"/>
            <a:r>
              <a:rPr lang="it-IT" sz="2000" dirty="0"/>
              <a:t>Usa il corpo e la bocca per diffondere il bene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75993C43-7206-46D7-A385-8CEDB42C5F12}"/>
              </a:ext>
            </a:extLst>
          </p:cNvPr>
          <p:cNvSpPr/>
          <p:nvPr/>
        </p:nvSpPr>
        <p:spPr>
          <a:xfrm>
            <a:off x="6212563" y="1564496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Pauroso</a:t>
            </a:r>
          </a:p>
          <a:p>
            <a:pPr algn="ctr"/>
            <a:r>
              <a:rPr lang="it-IT" sz="2000" dirty="0"/>
              <a:t>Si dispera, non ha fiducia in sé e in Dio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EFDF729C-E5D1-44E4-93CE-A21F7471B45D}"/>
              </a:ext>
            </a:extLst>
          </p:cNvPr>
          <p:cNvSpPr/>
          <p:nvPr/>
        </p:nvSpPr>
        <p:spPr>
          <a:xfrm>
            <a:off x="6212563" y="243066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Disonesto</a:t>
            </a:r>
          </a:p>
          <a:p>
            <a:pPr algn="ctr"/>
            <a:r>
              <a:rPr lang="it-IT" sz="2000" dirty="0"/>
              <a:t>Preferisce imbrogliare ma non perdere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C9504E0E-4940-4C6C-BE74-BBC74C617DEA}"/>
              </a:ext>
            </a:extLst>
          </p:cNvPr>
          <p:cNvSpPr/>
          <p:nvPr/>
        </p:nvSpPr>
        <p:spPr>
          <a:xfrm>
            <a:off x="6128882" y="3327980"/>
            <a:ext cx="5874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Bugiardo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99901B69-3521-4CC4-A878-D359DB92227F}"/>
              </a:ext>
            </a:extLst>
          </p:cNvPr>
          <p:cNvSpPr/>
          <p:nvPr/>
        </p:nvSpPr>
        <p:spPr>
          <a:xfrm>
            <a:off x="6212563" y="4243286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Si schiera col più forte</a:t>
            </a:r>
          </a:p>
          <a:p>
            <a:pPr algn="ctr"/>
            <a:r>
              <a:rPr lang="it-IT" sz="2000" dirty="0"/>
              <a:t>Pensa al proprio tornaconto. 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C19229E4-D2FD-420C-9B6D-923BAB413A88}"/>
              </a:ext>
            </a:extLst>
          </p:cNvPr>
          <p:cNvSpPr/>
          <p:nvPr/>
        </p:nvSpPr>
        <p:spPr>
          <a:xfrm>
            <a:off x="6148908" y="5028990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È schiavo di se stesso</a:t>
            </a:r>
          </a:p>
          <a:p>
            <a:pPr algn="ctr"/>
            <a:r>
              <a:rPr lang="it-IT" sz="2000" dirty="0"/>
              <a:t>Non sa dominare i propri istinti. È prepotente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FC403187-A32F-4630-A456-9AC08A88D9C2}"/>
              </a:ext>
            </a:extLst>
          </p:cNvPr>
          <p:cNvSpPr/>
          <p:nvPr/>
        </p:nvSpPr>
        <p:spPr>
          <a:xfrm>
            <a:off x="6296950" y="588892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È volgare</a:t>
            </a:r>
          </a:p>
          <a:p>
            <a:pPr algn="ctr"/>
            <a:r>
              <a:rPr lang="it-IT" sz="2000" dirty="0"/>
              <a:t>Riempie la bocca e il corpo di spazzatura</a:t>
            </a:r>
          </a:p>
        </p:txBody>
      </p:sp>
    </p:spTree>
    <p:extLst>
      <p:ext uri="{BB962C8B-B14F-4D97-AF65-F5344CB8AC3E}">
        <p14:creationId xmlns:p14="http://schemas.microsoft.com/office/powerpoint/2010/main" val="348629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B178C42-6591-447B-8683-5324F1A7C8C7}"/>
              </a:ext>
            </a:extLst>
          </p:cNvPr>
          <p:cNvSpPr/>
          <p:nvPr/>
        </p:nvSpPr>
        <p:spPr>
          <a:xfrm>
            <a:off x="994611" y="513347"/>
            <a:ext cx="1031507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i="1" dirty="0"/>
              <a:t>Lettera di San Giacomo:</a:t>
            </a:r>
          </a:p>
          <a:p>
            <a:endParaRPr lang="it-IT" sz="2800" i="1" dirty="0"/>
          </a:p>
          <a:p>
            <a:pPr algn="just"/>
            <a:r>
              <a:rPr lang="it-IT" sz="2800" b="1" baseline="30000" dirty="0"/>
              <a:t>3</a:t>
            </a:r>
            <a:r>
              <a:rPr lang="it-IT" sz="2800" dirty="0"/>
              <a:t>Se mettiamo il morso in bocca ai cavalli perché ci obbediscano, possiamo dirigere anche tutto il loro corpo. </a:t>
            </a:r>
            <a:r>
              <a:rPr lang="it-IT" sz="2800" b="1" baseline="30000" dirty="0"/>
              <a:t>4</a:t>
            </a:r>
            <a:r>
              <a:rPr lang="it-IT" sz="2800" dirty="0"/>
              <a:t>Ecco, anche le navi, benché siano così grandi e spinte da venti gagliardi, con un piccolissimo timone vengono guidate là dove vuole il pilota. </a:t>
            </a:r>
            <a:r>
              <a:rPr lang="it-IT" sz="2800" b="1" baseline="30000" dirty="0"/>
              <a:t>5</a:t>
            </a:r>
            <a:r>
              <a:rPr lang="it-IT" sz="2800" dirty="0"/>
              <a:t>Così anche la lingua: è un membro piccolo ma può vantarsi di grandi cose. Ecco: un piccolo fuoco può incendiare una grande foresta! 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b="1" baseline="30000" dirty="0"/>
              <a:t>10</a:t>
            </a:r>
            <a:r>
              <a:rPr lang="it-IT" sz="2800" dirty="0"/>
              <a:t>Dalla stessa bocca escono benedizione e maledizione. Non dev’essere così, fratelli miei! </a:t>
            </a:r>
            <a:r>
              <a:rPr lang="it-IT" sz="2800" b="1" baseline="30000" dirty="0"/>
              <a:t>11</a:t>
            </a:r>
            <a:r>
              <a:rPr lang="it-IT" sz="2800" dirty="0"/>
              <a:t>La sorgente può forse far sgorgare dallo stesso getto acqua dolce e amara? </a:t>
            </a:r>
            <a:r>
              <a:rPr lang="it-IT" sz="2800" b="1" baseline="30000" dirty="0"/>
              <a:t>12</a:t>
            </a:r>
            <a:r>
              <a:rPr lang="it-IT" sz="2800" dirty="0"/>
              <a:t>Può forse, miei fratelli, un albero di fichi produrre olive o una vite produrre fichi?</a:t>
            </a:r>
          </a:p>
        </p:txBody>
      </p:sp>
      <p:pic>
        <p:nvPicPr>
          <p:cNvPr id="1026" name="Picture 2" descr="Risultati immagini per morso cavallo">
            <a:extLst>
              <a:ext uri="{FF2B5EF4-FFF2-40B4-BE49-F238E27FC236}">
                <a16:creationId xmlns:a16="http://schemas.microsoft.com/office/drawing/2014/main" id="{F08E98B8-D80E-4B54-838A-CC6986302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608" y="513346"/>
            <a:ext cx="3785367" cy="569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2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DEBD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410" name="Picture 2" descr="Immagine correlata">
            <a:extLst>
              <a:ext uri="{FF2B5EF4-FFF2-40B4-BE49-F238E27FC236}">
                <a16:creationId xmlns:a16="http://schemas.microsoft.com/office/drawing/2014/main" id="{C98258EA-70B6-4054-B21F-2EB76956D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81" y="1176793"/>
            <a:ext cx="4548146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15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80D0E3E-B75F-4B0E-B980-EFDEB7942FDC}"/>
              </a:ext>
            </a:extLst>
          </p:cNvPr>
          <p:cNvCxnSpPr>
            <a:cxnSpLocks/>
          </p:cNvCxnSpPr>
          <p:nvPr/>
        </p:nvCxnSpPr>
        <p:spPr>
          <a:xfrm>
            <a:off x="5951969" y="0"/>
            <a:ext cx="0" cy="7416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C203FF3-ED05-42AA-920F-357CDD9939C5}"/>
              </a:ext>
            </a:extLst>
          </p:cNvPr>
          <p:cNvCxnSpPr>
            <a:cxnSpLocks/>
          </p:cNvCxnSpPr>
          <p:nvPr/>
        </p:nvCxnSpPr>
        <p:spPr>
          <a:xfrm>
            <a:off x="0" y="74168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54A3742-C25E-4D8C-B292-4B2E27B8DEBA}"/>
              </a:ext>
            </a:extLst>
          </p:cNvPr>
          <p:cNvCxnSpPr/>
          <p:nvPr/>
        </p:nvCxnSpPr>
        <p:spPr>
          <a:xfrm>
            <a:off x="0" y="155302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4770F60-D7BA-4C5C-A341-FAD48ECAB600}"/>
              </a:ext>
            </a:extLst>
          </p:cNvPr>
          <p:cNvCxnSpPr/>
          <p:nvPr/>
        </p:nvCxnSpPr>
        <p:spPr>
          <a:xfrm>
            <a:off x="0" y="24746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E973795-1042-453F-A36E-3EAA62102A58}"/>
              </a:ext>
            </a:extLst>
          </p:cNvPr>
          <p:cNvCxnSpPr/>
          <p:nvPr/>
        </p:nvCxnSpPr>
        <p:spPr>
          <a:xfrm>
            <a:off x="0" y="33890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41DA982-7118-40D9-B710-2E52A3F8B28F}"/>
              </a:ext>
            </a:extLst>
          </p:cNvPr>
          <p:cNvCxnSpPr/>
          <p:nvPr/>
        </p:nvCxnSpPr>
        <p:spPr>
          <a:xfrm>
            <a:off x="29035" y="425268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F9D09F5-41E6-49DB-960A-7038209B8371}"/>
              </a:ext>
            </a:extLst>
          </p:cNvPr>
          <p:cNvCxnSpPr/>
          <p:nvPr/>
        </p:nvCxnSpPr>
        <p:spPr>
          <a:xfrm>
            <a:off x="14514" y="515257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2D52C37-491F-47BC-BC46-74218DA12D43}"/>
              </a:ext>
            </a:extLst>
          </p:cNvPr>
          <p:cNvCxnSpPr/>
          <p:nvPr/>
        </p:nvCxnSpPr>
        <p:spPr>
          <a:xfrm>
            <a:off x="29035" y="597988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02698CB9-7E87-46DA-94FE-F77CA87926DB}"/>
              </a:ext>
            </a:extLst>
          </p:cNvPr>
          <p:cNvSpPr/>
          <p:nvPr/>
        </p:nvSpPr>
        <p:spPr>
          <a:xfrm>
            <a:off x="5606679" y="65426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1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E73B3E9-0C59-40EA-B0A5-EFF9E5C7D615}"/>
              </a:ext>
            </a:extLst>
          </p:cNvPr>
          <p:cNvSpPr/>
          <p:nvPr/>
        </p:nvSpPr>
        <p:spPr>
          <a:xfrm>
            <a:off x="5634269" y="151105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2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D3484C4-D5C9-4E58-8577-359E12871651}"/>
              </a:ext>
            </a:extLst>
          </p:cNvPr>
          <p:cNvSpPr/>
          <p:nvPr/>
        </p:nvSpPr>
        <p:spPr>
          <a:xfrm>
            <a:off x="5646785" y="24910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3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A38ABF0-27AB-49E7-85FD-835BD714BA79}"/>
              </a:ext>
            </a:extLst>
          </p:cNvPr>
          <p:cNvSpPr/>
          <p:nvPr/>
        </p:nvSpPr>
        <p:spPr>
          <a:xfrm>
            <a:off x="5646785" y="34054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 action="ppaction://hlinksldjump"/>
              </a:rPr>
              <a:t>4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7C46711-02B6-4C74-9E9B-0AA08370CD8A}"/>
              </a:ext>
            </a:extLst>
          </p:cNvPr>
          <p:cNvSpPr/>
          <p:nvPr/>
        </p:nvSpPr>
        <p:spPr>
          <a:xfrm>
            <a:off x="5658333" y="432644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 action="ppaction://hlinksldjump"/>
              </a:rPr>
              <a:t>5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6AE4A28-3762-47A6-ABF3-D03AECA71BC3}"/>
              </a:ext>
            </a:extLst>
          </p:cNvPr>
          <p:cNvSpPr/>
          <p:nvPr/>
        </p:nvSpPr>
        <p:spPr>
          <a:xfrm>
            <a:off x="5638765" y="51941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 action="ppaction://hlinksldjump"/>
              </a:rPr>
              <a:t>6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37644A8-76E8-42E4-B3B4-5E23E76EEE4E}"/>
              </a:ext>
            </a:extLst>
          </p:cNvPr>
          <p:cNvSpPr/>
          <p:nvPr/>
        </p:nvSpPr>
        <p:spPr>
          <a:xfrm>
            <a:off x="5646785" y="59302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 action="ppaction://hlinksldjump"/>
              </a:rPr>
              <a:t>7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F1606F1-E87F-4173-B654-6B3016D1B00A}"/>
              </a:ext>
            </a:extLst>
          </p:cNvPr>
          <p:cNvSpPr/>
          <p:nvPr/>
        </p:nvSpPr>
        <p:spPr>
          <a:xfrm>
            <a:off x="29035" y="-6664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/>
              <a:t>Cavaliere = </a:t>
            </a:r>
            <a:r>
              <a:rPr lang="it-IT" sz="3600" dirty="0"/>
              <a:t>nobile (non-vile)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1E1BAD0-2C06-4A40-A23B-A9A106C64E55}"/>
              </a:ext>
            </a:extLst>
          </p:cNvPr>
          <p:cNvSpPr/>
          <p:nvPr/>
        </p:nvSpPr>
        <p:spPr>
          <a:xfrm>
            <a:off x="6135764" y="-9006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dirty="0"/>
              <a:t>Vigliacco</a:t>
            </a:r>
            <a:endParaRPr lang="it-IT" sz="3600" dirty="0"/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3E1AE707-CD8D-4AF4-A295-0967DE63A03A}"/>
              </a:ext>
            </a:extLst>
          </p:cNvPr>
          <p:cNvCxnSpPr>
            <a:cxnSpLocks/>
          </p:cNvCxnSpPr>
          <p:nvPr/>
        </p:nvCxnSpPr>
        <p:spPr>
          <a:xfrm>
            <a:off x="6184612" y="741680"/>
            <a:ext cx="69574" cy="6116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754F51A7-35BD-4605-9347-7F63A7E00EFC}"/>
              </a:ext>
            </a:extLst>
          </p:cNvPr>
          <p:cNvCxnSpPr>
            <a:cxnSpLocks/>
          </p:cNvCxnSpPr>
          <p:nvPr/>
        </p:nvCxnSpPr>
        <p:spPr>
          <a:xfrm>
            <a:off x="5640998" y="734861"/>
            <a:ext cx="30924" cy="61830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86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2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50" name="Picture 2" descr="Immagine correlata">
            <a:extLst>
              <a:ext uri="{FF2B5EF4-FFF2-40B4-BE49-F238E27FC236}">
                <a16:creationId xmlns:a16="http://schemas.microsoft.com/office/drawing/2014/main" id="{BBF0E0D6-36A8-454D-89BD-10E0F472B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909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5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80D0E3E-B75F-4B0E-B980-EFDEB7942FDC}"/>
              </a:ext>
            </a:extLst>
          </p:cNvPr>
          <p:cNvCxnSpPr>
            <a:cxnSpLocks/>
          </p:cNvCxnSpPr>
          <p:nvPr/>
        </p:nvCxnSpPr>
        <p:spPr>
          <a:xfrm>
            <a:off x="5951969" y="0"/>
            <a:ext cx="0" cy="7416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C203FF3-ED05-42AA-920F-357CDD9939C5}"/>
              </a:ext>
            </a:extLst>
          </p:cNvPr>
          <p:cNvCxnSpPr>
            <a:cxnSpLocks/>
          </p:cNvCxnSpPr>
          <p:nvPr/>
        </p:nvCxnSpPr>
        <p:spPr>
          <a:xfrm>
            <a:off x="0" y="74168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54A3742-C25E-4D8C-B292-4B2E27B8DEBA}"/>
              </a:ext>
            </a:extLst>
          </p:cNvPr>
          <p:cNvCxnSpPr/>
          <p:nvPr/>
        </p:nvCxnSpPr>
        <p:spPr>
          <a:xfrm>
            <a:off x="0" y="155302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4770F60-D7BA-4C5C-A341-FAD48ECAB600}"/>
              </a:ext>
            </a:extLst>
          </p:cNvPr>
          <p:cNvCxnSpPr/>
          <p:nvPr/>
        </p:nvCxnSpPr>
        <p:spPr>
          <a:xfrm>
            <a:off x="0" y="24746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E973795-1042-453F-A36E-3EAA62102A58}"/>
              </a:ext>
            </a:extLst>
          </p:cNvPr>
          <p:cNvCxnSpPr/>
          <p:nvPr/>
        </p:nvCxnSpPr>
        <p:spPr>
          <a:xfrm>
            <a:off x="0" y="33890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41DA982-7118-40D9-B710-2E52A3F8B28F}"/>
              </a:ext>
            </a:extLst>
          </p:cNvPr>
          <p:cNvCxnSpPr/>
          <p:nvPr/>
        </p:nvCxnSpPr>
        <p:spPr>
          <a:xfrm>
            <a:off x="29035" y="425268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F9D09F5-41E6-49DB-960A-7038209B8371}"/>
              </a:ext>
            </a:extLst>
          </p:cNvPr>
          <p:cNvCxnSpPr/>
          <p:nvPr/>
        </p:nvCxnSpPr>
        <p:spPr>
          <a:xfrm>
            <a:off x="14514" y="515257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2D52C37-491F-47BC-BC46-74218DA12D43}"/>
              </a:ext>
            </a:extLst>
          </p:cNvPr>
          <p:cNvCxnSpPr/>
          <p:nvPr/>
        </p:nvCxnSpPr>
        <p:spPr>
          <a:xfrm>
            <a:off x="29035" y="597988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82E8A76-961B-4FF0-9F26-7108D0204278}"/>
              </a:ext>
            </a:extLst>
          </p:cNvPr>
          <p:cNvCxnSpPr>
            <a:cxnSpLocks/>
          </p:cNvCxnSpPr>
          <p:nvPr/>
        </p:nvCxnSpPr>
        <p:spPr>
          <a:xfrm>
            <a:off x="6184612" y="741680"/>
            <a:ext cx="69574" cy="6116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2FA150F-9B9D-4444-B69E-CD15FCBDF9AA}"/>
              </a:ext>
            </a:extLst>
          </p:cNvPr>
          <p:cNvCxnSpPr>
            <a:cxnSpLocks/>
          </p:cNvCxnSpPr>
          <p:nvPr/>
        </p:nvCxnSpPr>
        <p:spPr>
          <a:xfrm>
            <a:off x="5640998" y="734861"/>
            <a:ext cx="30924" cy="61830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02698CB9-7E87-46DA-94FE-F77CA87926DB}"/>
              </a:ext>
            </a:extLst>
          </p:cNvPr>
          <p:cNvSpPr/>
          <p:nvPr/>
        </p:nvSpPr>
        <p:spPr>
          <a:xfrm>
            <a:off x="5606679" y="65426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1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E73B3E9-0C59-40EA-B0A5-EFF9E5C7D615}"/>
              </a:ext>
            </a:extLst>
          </p:cNvPr>
          <p:cNvSpPr/>
          <p:nvPr/>
        </p:nvSpPr>
        <p:spPr>
          <a:xfrm>
            <a:off x="5634269" y="151105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2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D3484C4-D5C9-4E58-8577-359E12871651}"/>
              </a:ext>
            </a:extLst>
          </p:cNvPr>
          <p:cNvSpPr/>
          <p:nvPr/>
        </p:nvSpPr>
        <p:spPr>
          <a:xfrm>
            <a:off x="5646785" y="24910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3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A38ABF0-27AB-49E7-85FD-835BD714BA79}"/>
              </a:ext>
            </a:extLst>
          </p:cNvPr>
          <p:cNvSpPr/>
          <p:nvPr/>
        </p:nvSpPr>
        <p:spPr>
          <a:xfrm>
            <a:off x="5646785" y="34054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 action="ppaction://hlinksldjump"/>
              </a:rPr>
              <a:t>4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7C46711-02B6-4C74-9E9B-0AA08370CD8A}"/>
              </a:ext>
            </a:extLst>
          </p:cNvPr>
          <p:cNvSpPr/>
          <p:nvPr/>
        </p:nvSpPr>
        <p:spPr>
          <a:xfrm>
            <a:off x="5658333" y="432644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 action="ppaction://hlinksldjump"/>
              </a:rPr>
              <a:t>5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6AE4A28-3762-47A6-ABF3-D03AECA71BC3}"/>
              </a:ext>
            </a:extLst>
          </p:cNvPr>
          <p:cNvSpPr/>
          <p:nvPr/>
        </p:nvSpPr>
        <p:spPr>
          <a:xfrm>
            <a:off x="5638765" y="51941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 action="ppaction://hlinksldjump"/>
              </a:rPr>
              <a:t>6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37644A8-76E8-42E4-B3B4-5E23E76EEE4E}"/>
              </a:ext>
            </a:extLst>
          </p:cNvPr>
          <p:cNvSpPr/>
          <p:nvPr/>
        </p:nvSpPr>
        <p:spPr>
          <a:xfrm>
            <a:off x="5646785" y="59302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 action="ppaction://hlinksldjump"/>
              </a:rPr>
              <a:t>7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F1606F1-E87F-4173-B654-6B3016D1B00A}"/>
              </a:ext>
            </a:extLst>
          </p:cNvPr>
          <p:cNvSpPr/>
          <p:nvPr/>
        </p:nvSpPr>
        <p:spPr>
          <a:xfrm>
            <a:off x="29035" y="-6664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/>
              <a:t>Cavaliere = </a:t>
            </a:r>
            <a:r>
              <a:rPr lang="it-IT" sz="3600" dirty="0"/>
              <a:t>nobile (non-vile)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1E1BAD0-2C06-4A40-A23B-A9A106C64E55}"/>
              </a:ext>
            </a:extLst>
          </p:cNvPr>
          <p:cNvSpPr/>
          <p:nvPr/>
        </p:nvSpPr>
        <p:spPr>
          <a:xfrm>
            <a:off x="6135764" y="-9006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dirty="0"/>
              <a:t>Vigliacco</a:t>
            </a:r>
            <a:endParaRPr lang="it-IT" sz="36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E93D6C3-2ABC-401B-AA03-2D5C90C1AEE8}"/>
              </a:ext>
            </a:extLst>
          </p:cNvPr>
          <p:cNvSpPr/>
          <p:nvPr/>
        </p:nvSpPr>
        <p:spPr>
          <a:xfrm>
            <a:off x="6195" y="64645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Generoso</a:t>
            </a:r>
          </a:p>
          <a:p>
            <a:pPr algn="ctr"/>
            <a:r>
              <a:rPr lang="it-IT" sz="2000" dirty="0"/>
              <a:t>Mette a servizio i suoi talenti per il prossimo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D84D9C5-EF66-4413-9381-1A07779E76E2}"/>
              </a:ext>
            </a:extLst>
          </p:cNvPr>
          <p:cNvSpPr/>
          <p:nvPr/>
        </p:nvSpPr>
        <p:spPr>
          <a:xfrm>
            <a:off x="6196160" y="668569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Egoista</a:t>
            </a:r>
          </a:p>
          <a:p>
            <a:pPr algn="ctr"/>
            <a:r>
              <a:rPr lang="it-IT" sz="2000" dirty="0"/>
              <a:t>Pensa solo ai suoi interessi</a:t>
            </a:r>
          </a:p>
        </p:txBody>
      </p:sp>
    </p:spTree>
    <p:extLst>
      <p:ext uri="{BB962C8B-B14F-4D97-AF65-F5344CB8AC3E}">
        <p14:creationId xmlns:p14="http://schemas.microsoft.com/office/powerpoint/2010/main" val="116721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614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Risultati immagini per cuore">
            <a:extLst>
              <a:ext uri="{FF2B5EF4-FFF2-40B4-BE49-F238E27FC236}">
                <a16:creationId xmlns:a16="http://schemas.microsoft.com/office/drawing/2014/main" id="{973A473B-043F-4ADD-8713-FDE8A10A8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05" y="1176793"/>
            <a:ext cx="4698497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728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80D0E3E-B75F-4B0E-B980-EFDEB7942FDC}"/>
              </a:ext>
            </a:extLst>
          </p:cNvPr>
          <p:cNvCxnSpPr>
            <a:cxnSpLocks/>
          </p:cNvCxnSpPr>
          <p:nvPr/>
        </p:nvCxnSpPr>
        <p:spPr>
          <a:xfrm>
            <a:off x="5951969" y="0"/>
            <a:ext cx="0" cy="7416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C203FF3-ED05-42AA-920F-357CDD9939C5}"/>
              </a:ext>
            </a:extLst>
          </p:cNvPr>
          <p:cNvCxnSpPr>
            <a:cxnSpLocks/>
          </p:cNvCxnSpPr>
          <p:nvPr/>
        </p:nvCxnSpPr>
        <p:spPr>
          <a:xfrm>
            <a:off x="0" y="74168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54A3742-C25E-4D8C-B292-4B2E27B8DEBA}"/>
              </a:ext>
            </a:extLst>
          </p:cNvPr>
          <p:cNvCxnSpPr/>
          <p:nvPr/>
        </p:nvCxnSpPr>
        <p:spPr>
          <a:xfrm>
            <a:off x="0" y="155302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4770F60-D7BA-4C5C-A341-FAD48ECAB600}"/>
              </a:ext>
            </a:extLst>
          </p:cNvPr>
          <p:cNvCxnSpPr/>
          <p:nvPr/>
        </p:nvCxnSpPr>
        <p:spPr>
          <a:xfrm>
            <a:off x="0" y="24746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E973795-1042-453F-A36E-3EAA62102A58}"/>
              </a:ext>
            </a:extLst>
          </p:cNvPr>
          <p:cNvCxnSpPr/>
          <p:nvPr/>
        </p:nvCxnSpPr>
        <p:spPr>
          <a:xfrm>
            <a:off x="0" y="33890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41DA982-7118-40D9-B710-2E52A3F8B28F}"/>
              </a:ext>
            </a:extLst>
          </p:cNvPr>
          <p:cNvCxnSpPr/>
          <p:nvPr/>
        </p:nvCxnSpPr>
        <p:spPr>
          <a:xfrm>
            <a:off x="29035" y="425268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F9D09F5-41E6-49DB-960A-7038209B8371}"/>
              </a:ext>
            </a:extLst>
          </p:cNvPr>
          <p:cNvCxnSpPr/>
          <p:nvPr/>
        </p:nvCxnSpPr>
        <p:spPr>
          <a:xfrm>
            <a:off x="14514" y="515257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2D52C37-491F-47BC-BC46-74218DA12D43}"/>
              </a:ext>
            </a:extLst>
          </p:cNvPr>
          <p:cNvCxnSpPr/>
          <p:nvPr/>
        </p:nvCxnSpPr>
        <p:spPr>
          <a:xfrm>
            <a:off x="29035" y="597988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82E8A76-961B-4FF0-9F26-7108D0204278}"/>
              </a:ext>
            </a:extLst>
          </p:cNvPr>
          <p:cNvCxnSpPr>
            <a:cxnSpLocks/>
          </p:cNvCxnSpPr>
          <p:nvPr/>
        </p:nvCxnSpPr>
        <p:spPr>
          <a:xfrm>
            <a:off x="6184612" y="741680"/>
            <a:ext cx="69574" cy="6116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2FA150F-9B9D-4444-B69E-CD15FCBDF9AA}"/>
              </a:ext>
            </a:extLst>
          </p:cNvPr>
          <p:cNvCxnSpPr>
            <a:cxnSpLocks/>
          </p:cNvCxnSpPr>
          <p:nvPr/>
        </p:nvCxnSpPr>
        <p:spPr>
          <a:xfrm>
            <a:off x="5640998" y="734861"/>
            <a:ext cx="30924" cy="61830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02698CB9-7E87-46DA-94FE-F77CA87926DB}"/>
              </a:ext>
            </a:extLst>
          </p:cNvPr>
          <p:cNvSpPr/>
          <p:nvPr/>
        </p:nvSpPr>
        <p:spPr>
          <a:xfrm>
            <a:off x="5606679" y="65426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1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E73B3E9-0C59-40EA-B0A5-EFF9E5C7D615}"/>
              </a:ext>
            </a:extLst>
          </p:cNvPr>
          <p:cNvSpPr/>
          <p:nvPr/>
        </p:nvSpPr>
        <p:spPr>
          <a:xfrm>
            <a:off x="5634269" y="151105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2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D3484C4-D5C9-4E58-8577-359E12871651}"/>
              </a:ext>
            </a:extLst>
          </p:cNvPr>
          <p:cNvSpPr/>
          <p:nvPr/>
        </p:nvSpPr>
        <p:spPr>
          <a:xfrm>
            <a:off x="5646785" y="24910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3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A38ABF0-27AB-49E7-85FD-835BD714BA79}"/>
              </a:ext>
            </a:extLst>
          </p:cNvPr>
          <p:cNvSpPr/>
          <p:nvPr/>
        </p:nvSpPr>
        <p:spPr>
          <a:xfrm>
            <a:off x="5646785" y="34054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 action="ppaction://hlinksldjump"/>
              </a:rPr>
              <a:t>4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7C46711-02B6-4C74-9E9B-0AA08370CD8A}"/>
              </a:ext>
            </a:extLst>
          </p:cNvPr>
          <p:cNvSpPr/>
          <p:nvPr/>
        </p:nvSpPr>
        <p:spPr>
          <a:xfrm>
            <a:off x="5658333" y="432644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 action="ppaction://hlinksldjump"/>
              </a:rPr>
              <a:t>5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6AE4A28-3762-47A6-ABF3-D03AECA71BC3}"/>
              </a:ext>
            </a:extLst>
          </p:cNvPr>
          <p:cNvSpPr/>
          <p:nvPr/>
        </p:nvSpPr>
        <p:spPr>
          <a:xfrm>
            <a:off x="5638765" y="51941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 action="ppaction://hlinksldjump"/>
              </a:rPr>
              <a:t>6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37644A8-76E8-42E4-B3B4-5E23E76EEE4E}"/>
              </a:ext>
            </a:extLst>
          </p:cNvPr>
          <p:cNvSpPr/>
          <p:nvPr/>
        </p:nvSpPr>
        <p:spPr>
          <a:xfrm>
            <a:off x="5646785" y="59302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 action="ppaction://hlinksldjump"/>
              </a:rPr>
              <a:t>7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F1606F1-E87F-4173-B654-6B3016D1B00A}"/>
              </a:ext>
            </a:extLst>
          </p:cNvPr>
          <p:cNvSpPr/>
          <p:nvPr/>
        </p:nvSpPr>
        <p:spPr>
          <a:xfrm>
            <a:off x="29035" y="-6664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/>
              <a:t>Cavaliere = </a:t>
            </a:r>
            <a:r>
              <a:rPr lang="it-IT" sz="3600" dirty="0"/>
              <a:t>nobile (non-vile)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1E1BAD0-2C06-4A40-A23B-A9A106C64E55}"/>
              </a:ext>
            </a:extLst>
          </p:cNvPr>
          <p:cNvSpPr/>
          <p:nvPr/>
        </p:nvSpPr>
        <p:spPr>
          <a:xfrm>
            <a:off x="6135764" y="-9006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dirty="0"/>
              <a:t>Vigliacco</a:t>
            </a:r>
            <a:endParaRPr lang="it-IT" sz="36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E93D6C3-2ABC-401B-AA03-2D5C90C1AEE8}"/>
              </a:ext>
            </a:extLst>
          </p:cNvPr>
          <p:cNvSpPr/>
          <p:nvPr/>
        </p:nvSpPr>
        <p:spPr>
          <a:xfrm>
            <a:off x="6195" y="64645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Generoso</a:t>
            </a:r>
          </a:p>
          <a:p>
            <a:pPr algn="ctr"/>
            <a:r>
              <a:rPr lang="it-IT" sz="2000" dirty="0"/>
              <a:t>Mette a servizio i suoi talenti per il prossimo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D84D9C5-EF66-4413-9381-1A07779E76E2}"/>
              </a:ext>
            </a:extLst>
          </p:cNvPr>
          <p:cNvSpPr/>
          <p:nvPr/>
        </p:nvSpPr>
        <p:spPr>
          <a:xfrm>
            <a:off x="6196160" y="668569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Egoista</a:t>
            </a:r>
          </a:p>
          <a:p>
            <a:pPr algn="ctr"/>
            <a:r>
              <a:rPr lang="it-IT" sz="2000" dirty="0"/>
              <a:t>Pensa solo ai suoi interessi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B458A2D-3E6B-4E4F-A902-C8A4701C8F27}"/>
              </a:ext>
            </a:extLst>
          </p:cNvPr>
          <p:cNvSpPr/>
          <p:nvPr/>
        </p:nvSpPr>
        <p:spPr>
          <a:xfrm>
            <a:off x="-267" y="1601441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Coraggioso</a:t>
            </a:r>
          </a:p>
          <a:p>
            <a:pPr algn="ctr"/>
            <a:r>
              <a:rPr lang="it-IT" sz="2000" dirty="0"/>
              <a:t>Non si s-</a:t>
            </a:r>
            <a:r>
              <a:rPr lang="it-IT" sz="2000" dirty="0" err="1"/>
              <a:t>coraggia</a:t>
            </a:r>
            <a:r>
              <a:rPr lang="it-IT" sz="2000" dirty="0"/>
              <a:t>, ha speranza e consola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75993C43-7206-46D7-A385-8CEDB42C5F12}"/>
              </a:ext>
            </a:extLst>
          </p:cNvPr>
          <p:cNvSpPr/>
          <p:nvPr/>
        </p:nvSpPr>
        <p:spPr>
          <a:xfrm>
            <a:off x="6212563" y="1564496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Pauroso</a:t>
            </a:r>
          </a:p>
          <a:p>
            <a:pPr algn="ctr"/>
            <a:r>
              <a:rPr lang="it-IT" sz="2000" dirty="0"/>
              <a:t>Si dispera, non ha fiducia in sé e in Dio</a:t>
            </a:r>
          </a:p>
        </p:txBody>
      </p:sp>
    </p:spTree>
    <p:extLst>
      <p:ext uri="{BB962C8B-B14F-4D97-AF65-F5344CB8AC3E}">
        <p14:creationId xmlns:p14="http://schemas.microsoft.com/office/powerpoint/2010/main" val="15387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isultati immagini per disonesto">
            <a:extLst>
              <a:ext uri="{FF2B5EF4-FFF2-40B4-BE49-F238E27FC236}">
                <a16:creationId xmlns:a16="http://schemas.microsoft.com/office/drawing/2014/main" id="{BFA59A25-C98E-46DC-A9E7-AF0AA3BF3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146">
            <a:off x="643467" y="1616032"/>
            <a:ext cx="10905066" cy="362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747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80D0E3E-B75F-4B0E-B980-EFDEB7942FDC}"/>
              </a:ext>
            </a:extLst>
          </p:cNvPr>
          <p:cNvCxnSpPr>
            <a:cxnSpLocks/>
          </p:cNvCxnSpPr>
          <p:nvPr/>
        </p:nvCxnSpPr>
        <p:spPr>
          <a:xfrm>
            <a:off x="5951969" y="0"/>
            <a:ext cx="0" cy="7416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C203FF3-ED05-42AA-920F-357CDD9939C5}"/>
              </a:ext>
            </a:extLst>
          </p:cNvPr>
          <p:cNvCxnSpPr>
            <a:cxnSpLocks/>
          </p:cNvCxnSpPr>
          <p:nvPr/>
        </p:nvCxnSpPr>
        <p:spPr>
          <a:xfrm>
            <a:off x="0" y="74168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54A3742-C25E-4D8C-B292-4B2E27B8DEBA}"/>
              </a:ext>
            </a:extLst>
          </p:cNvPr>
          <p:cNvCxnSpPr/>
          <p:nvPr/>
        </p:nvCxnSpPr>
        <p:spPr>
          <a:xfrm>
            <a:off x="0" y="155302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4770F60-D7BA-4C5C-A341-FAD48ECAB600}"/>
              </a:ext>
            </a:extLst>
          </p:cNvPr>
          <p:cNvCxnSpPr/>
          <p:nvPr/>
        </p:nvCxnSpPr>
        <p:spPr>
          <a:xfrm>
            <a:off x="0" y="24746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E973795-1042-453F-A36E-3EAA62102A58}"/>
              </a:ext>
            </a:extLst>
          </p:cNvPr>
          <p:cNvCxnSpPr/>
          <p:nvPr/>
        </p:nvCxnSpPr>
        <p:spPr>
          <a:xfrm>
            <a:off x="0" y="33890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41DA982-7118-40D9-B710-2E52A3F8B28F}"/>
              </a:ext>
            </a:extLst>
          </p:cNvPr>
          <p:cNvCxnSpPr/>
          <p:nvPr/>
        </p:nvCxnSpPr>
        <p:spPr>
          <a:xfrm>
            <a:off x="29035" y="425268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F9D09F5-41E6-49DB-960A-7038209B8371}"/>
              </a:ext>
            </a:extLst>
          </p:cNvPr>
          <p:cNvCxnSpPr/>
          <p:nvPr/>
        </p:nvCxnSpPr>
        <p:spPr>
          <a:xfrm>
            <a:off x="14514" y="515257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2D52C37-491F-47BC-BC46-74218DA12D43}"/>
              </a:ext>
            </a:extLst>
          </p:cNvPr>
          <p:cNvCxnSpPr/>
          <p:nvPr/>
        </p:nvCxnSpPr>
        <p:spPr>
          <a:xfrm>
            <a:off x="29035" y="597988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82E8A76-961B-4FF0-9F26-7108D0204278}"/>
              </a:ext>
            </a:extLst>
          </p:cNvPr>
          <p:cNvCxnSpPr>
            <a:cxnSpLocks/>
          </p:cNvCxnSpPr>
          <p:nvPr/>
        </p:nvCxnSpPr>
        <p:spPr>
          <a:xfrm>
            <a:off x="6184612" y="741680"/>
            <a:ext cx="69574" cy="6116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2FA150F-9B9D-4444-B69E-CD15FCBDF9AA}"/>
              </a:ext>
            </a:extLst>
          </p:cNvPr>
          <p:cNvCxnSpPr>
            <a:cxnSpLocks/>
          </p:cNvCxnSpPr>
          <p:nvPr/>
        </p:nvCxnSpPr>
        <p:spPr>
          <a:xfrm>
            <a:off x="5640998" y="734861"/>
            <a:ext cx="30924" cy="61830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02698CB9-7E87-46DA-94FE-F77CA87926DB}"/>
              </a:ext>
            </a:extLst>
          </p:cNvPr>
          <p:cNvSpPr/>
          <p:nvPr/>
        </p:nvSpPr>
        <p:spPr>
          <a:xfrm>
            <a:off x="5606679" y="65426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1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E73B3E9-0C59-40EA-B0A5-EFF9E5C7D615}"/>
              </a:ext>
            </a:extLst>
          </p:cNvPr>
          <p:cNvSpPr/>
          <p:nvPr/>
        </p:nvSpPr>
        <p:spPr>
          <a:xfrm>
            <a:off x="5634269" y="151105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2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D3484C4-D5C9-4E58-8577-359E12871651}"/>
              </a:ext>
            </a:extLst>
          </p:cNvPr>
          <p:cNvSpPr/>
          <p:nvPr/>
        </p:nvSpPr>
        <p:spPr>
          <a:xfrm>
            <a:off x="5646785" y="24910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3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A38ABF0-27AB-49E7-85FD-835BD714BA79}"/>
              </a:ext>
            </a:extLst>
          </p:cNvPr>
          <p:cNvSpPr/>
          <p:nvPr/>
        </p:nvSpPr>
        <p:spPr>
          <a:xfrm>
            <a:off x="5646785" y="34054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 action="ppaction://hlinksldjump"/>
              </a:rPr>
              <a:t>4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7C46711-02B6-4C74-9E9B-0AA08370CD8A}"/>
              </a:ext>
            </a:extLst>
          </p:cNvPr>
          <p:cNvSpPr/>
          <p:nvPr/>
        </p:nvSpPr>
        <p:spPr>
          <a:xfrm>
            <a:off x="5658333" y="432644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 action="ppaction://hlinksldjump"/>
              </a:rPr>
              <a:t>5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6AE4A28-3762-47A6-ABF3-D03AECA71BC3}"/>
              </a:ext>
            </a:extLst>
          </p:cNvPr>
          <p:cNvSpPr/>
          <p:nvPr/>
        </p:nvSpPr>
        <p:spPr>
          <a:xfrm>
            <a:off x="5638765" y="51941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 action="ppaction://hlinksldjump"/>
              </a:rPr>
              <a:t>6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37644A8-76E8-42E4-B3B4-5E23E76EEE4E}"/>
              </a:ext>
            </a:extLst>
          </p:cNvPr>
          <p:cNvSpPr/>
          <p:nvPr/>
        </p:nvSpPr>
        <p:spPr>
          <a:xfrm>
            <a:off x="5646785" y="59302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 action="ppaction://hlinksldjump"/>
              </a:rPr>
              <a:t>7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F1606F1-E87F-4173-B654-6B3016D1B00A}"/>
              </a:ext>
            </a:extLst>
          </p:cNvPr>
          <p:cNvSpPr/>
          <p:nvPr/>
        </p:nvSpPr>
        <p:spPr>
          <a:xfrm>
            <a:off x="29035" y="-6664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/>
              <a:t>Cavaliere = </a:t>
            </a:r>
            <a:r>
              <a:rPr lang="it-IT" sz="3600" dirty="0"/>
              <a:t>nobile (non-vile)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1E1BAD0-2C06-4A40-A23B-A9A106C64E55}"/>
              </a:ext>
            </a:extLst>
          </p:cNvPr>
          <p:cNvSpPr/>
          <p:nvPr/>
        </p:nvSpPr>
        <p:spPr>
          <a:xfrm>
            <a:off x="6135764" y="-90062"/>
            <a:ext cx="5874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dirty="0"/>
              <a:t>Vigliacco</a:t>
            </a:r>
            <a:endParaRPr lang="it-IT" sz="36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E93D6C3-2ABC-401B-AA03-2D5C90C1AEE8}"/>
              </a:ext>
            </a:extLst>
          </p:cNvPr>
          <p:cNvSpPr/>
          <p:nvPr/>
        </p:nvSpPr>
        <p:spPr>
          <a:xfrm>
            <a:off x="6195" y="64645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Generoso</a:t>
            </a:r>
          </a:p>
          <a:p>
            <a:pPr algn="ctr"/>
            <a:r>
              <a:rPr lang="it-IT" sz="2000" dirty="0"/>
              <a:t>Mette a servizio i suoi talenti per il prossimo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D84D9C5-EF66-4413-9381-1A07779E76E2}"/>
              </a:ext>
            </a:extLst>
          </p:cNvPr>
          <p:cNvSpPr/>
          <p:nvPr/>
        </p:nvSpPr>
        <p:spPr>
          <a:xfrm>
            <a:off x="6196160" y="668569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Egoista</a:t>
            </a:r>
          </a:p>
          <a:p>
            <a:pPr algn="ctr"/>
            <a:r>
              <a:rPr lang="it-IT" sz="2000" dirty="0"/>
              <a:t>Pensa solo ai suoi interessi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B458A2D-3E6B-4E4F-A902-C8A4701C8F27}"/>
              </a:ext>
            </a:extLst>
          </p:cNvPr>
          <p:cNvSpPr/>
          <p:nvPr/>
        </p:nvSpPr>
        <p:spPr>
          <a:xfrm>
            <a:off x="-267" y="1601441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Coraggioso</a:t>
            </a:r>
          </a:p>
          <a:p>
            <a:pPr algn="ctr"/>
            <a:r>
              <a:rPr lang="it-IT" sz="2000" dirty="0"/>
              <a:t>Non si s-</a:t>
            </a:r>
            <a:r>
              <a:rPr lang="it-IT" sz="2000" dirty="0" err="1"/>
              <a:t>coraggia</a:t>
            </a:r>
            <a:r>
              <a:rPr lang="it-IT" sz="2000" dirty="0"/>
              <a:t>, ha speranza e consola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FEA2D3A9-3E2A-4331-8FC6-55003567CC76}"/>
              </a:ext>
            </a:extLst>
          </p:cNvPr>
          <p:cNvSpPr/>
          <p:nvPr/>
        </p:nvSpPr>
        <p:spPr>
          <a:xfrm>
            <a:off x="-267" y="2467608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Onesto</a:t>
            </a:r>
          </a:p>
          <a:p>
            <a:pPr algn="ctr"/>
            <a:r>
              <a:rPr lang="it-IT" sz="2000" dirty="0"/>
              <a:t>Preferisce perdere piuttosto che imbrogliare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75993C43-7206-46D7-A385-8CEDB42C5F12}"/>
              </a:ext>
            </a:extLst>
          </p:cNvPr>
          <p:cNvSpPr/>
          <p:nvPr/>
        </p:nvSpPr>
        <p:spPr>
          <a:xfrm>
            <a:off x="6212563" y="1564496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Pauroso</a:t>
            </a:r>
          </a:p>
          <a:p>
            <a:pPr algn="ctr"/>
            <a:r>
              <a:rPr lang="it-IT" sz="2000" dirty="0"/>
              <a:t>Si dispera, non ha fiducia in sé e in Dio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EFDF729C-E5D1-44E4-93CE-A21F7471B45D}"/>
              </a:ext>
            </a:extLst>
          </p:cNvPr>
          <p:cNvSpPr/>
          <p:nvPr/>
        </p:nvSpPr>
        <p:spPr>
          <a:xfrm>
            <a:off x="6212563" y="2430663"/>
            <a:ext cx="5874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Disonesto</a:t>
            </a:r>
          </a:p>
          <a:p>
            <a:pPr algn="ctr"/>
            <a:r>
              <a:rPr lang="it-IT" sz="2000" dirty="0"/>
              <a:t>Preferisce imbrogliare ma non perdere</a:t>
            </a:r>
          </a:p>
        </p:txBody>
      </p:sp>
    </p:spTree>
    <p:extLst>
      <p:ext uri="{BB962C8B-B14F-4D97-AF65-F5344CB8AC3E}">
        <p14:creationId xmlns:p14="http://schemas.microsoft.com/office/powerpoint/2010/main" val="234793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magine correlata">
            <a:extLst>
              <a:ext uri="{FF2B5EF4-FFF2-40B4-BE49-F238E27FC236}">
                <a16:creationId xmlns:a16="http://schemas.microsoft.com/office/drawing/2014/main" id="{E6E69CFB-1F51-4381-AF40-77DAA543E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r="-2" b="1553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9462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1585</Words>
  <Application>Microsoft Office PowerPoint</Application>
  <PresentationFormat>Widescreen</PresentationFormat>
  <Paragraphs>288</Paragraphs>
  <Slides>18</Slides>
  <Notes>17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Impact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massimo fasanaro</dc:creator>
  <cp:lastModifiedBy>massimo fasanaro</cp:lastModifiedBy>
  <cp:revision>17</cp:revision>
  <dcterms:created xsi:type="dcterms:W3CDTF">2018-11-23T13:05:53Z</dcterms:created>
  <dcterms:modified xsi:type="dcterms:W3CDTF">2018-12-05T13:10:10Z</dcterms:modified>
</cp:coreProperties>
</file>