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56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2980" autoAdjust="0"/>
  </p:normalViewPr>
  <p:slideViewPr>
    <p:cSldViewPr snapToGrid="0">
      <p:cViewPr>
        <p:scale>
          <a:sx n="50" d="100"/>
          <a:sy n="50" d="100"/>
        </p:scale>
        <p:origin x="704" y="20"/>
      </p:cViewPr>
      <p:guideLst/>
    </p:cSldViewPr>
  </p:slideViewPr>
  <p:notesTextViewPr>
    <p:cViewPr>
      <p:scale>
        <a:sx n="1" d="1"/>
        <a:sy n="1" d="1"/>
      </p:scale>
      <p:origin x="0" y="-61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9E7550-F9AA-4931-933C-4633528FC5CC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A75A99-83C0-4AAD-A70E-599CD1AABDA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5036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Leggiamo la parabola del ricco e di Lazzaro.</a:t>
            </a:r>
          </a:p>
          <a:p>
            <a:r>
              <a:rPr lang="it-IT" dirty="0"/>
              <a:t>Domanda che nasce spontanea… ma questo </a:t>
            </a:r>
            <a:r>
              <a:rPr lang="it-IT" b="0" dirty="0"/>
              <a:t>ricco </a:t>
            </a:r>
            <a:r>
              <a:rPr lang="it-IT" b="1" dirty="0"/>
              <a:t>perché si trova all’inferno</a:t>
            </a:r>
            <a:r>
              <a:rPr lang="it-IT" dirty="0"/>
              <a:t>? È forse peccato essere ricco o vestire bene o mangiare bene?</a:t>
            </a:r>
          </a:p>
          <a:p>
            <a:r>
              <a:rPr lang="it-IT" dirty="0"/>
              <a:t>Cosa ha commesso di tanto grave?</a:t>
            </a:r>
          </a:p>
          <a:p>
            <a:r>
              <a:rPr lang="it-IT" dirty="0"/>
              <a:t>Il testo non elenca alcuna colpa.</a:t>
            </a:r>
          </a:p>
          <a:p>
            <a:r>
              <a:rPr lang="it-IT" dirty="0"/>
              <a:t>Eppure finisce lì. Perché?</a:t>
            </a:r>
          </a:p>
          <a:p>
            <a:endParaRPr lang="it-IT" dirty="0"/>
          </a:p>
          <a:p>
            <a:r>
              <a:rPr lang="it-IT" dirty="0"/>
              <a:t>Forse dovremmo porci un’altra domanda. Invece di chiederci che peccati ha fatto il ricco, chiediamoci «</a:t>
            </a:r>
            <a:r>
              <a:rPr lang="it-IT" b="1" dirty="0"/>
              <a:t>cosa ha fatto di bene per il prossimo</a:t>
            </a:r>
            <a:r>
              <a:rPr lang="it-IT" dirty="0"/>
              <a:t>?»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317323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Una delle «Malattie» interiori del nostro tempo è </a:t>
            </a:r>
            <a:r>
              <a:rPr lang="it-IT" b="1" dirty="0"/>
              <a:t>l’INDIFFERENZA</a:t>
            </a:r>
            <a:r>
              <a:rPr lang="it-IT" dirty="0"/>
              <a:t>. </a:t>
            </a:r>
          </a:p>
          <a:p>
            <a:r>
              <a:rPr lang="it-IT" dirty="0"/>
              <a:t>Viviamo come se fossimo soli al mondo e asettici verso tutto ciò che succede attorno a noi.</a:t>
            </a:r>
          </a:p>
          <a:p>
            <a:endParaRPr lang="it-IT" dirty="0"/>
          </a:p>
          <a:p>
            <a:r>
              <a:rPr lang="it-IT" dirty="0"/>
              <a:t>Esempi: </a:t>
            </a:r>
          </a:p>
          <a:p>
            <a:r>
              <a:rPr lang="it-IT" dirty="0"/>
              <a:t>1) </a:t>
            </a:r>
            <a:r>
              <a:rPr lang="it-IT" b="1" dirty="0">
                <a:solidFill>
                  <a:srgbClr val="FF0000"/>
                </a:solidFill>
                <a:highlight>
                  <a:srgbClr val="FFFF00"/>
                </a:highlight>
              </a:rPr>
              <a:t>al tg </a:t>
            </a:r>
            <a:r>
              <a:rPr lang="it-IT" dirty="0"/>
              <a:t>mostrano immagini di povertà o di ingiustizia. Ok, noi restiamo sul nostro divano. Al massimo diciamo «poverini» e poi continuiamo la nostra vita.</a:t>
            </a:r>
          </a:p>
          <a:p>
            <a:r>
              <a:rPr lang="it-IT" dirty="0"/>
              <a:t>2) Nel campetto c’è un </a:t>
            </a:r>
            <a:r>
              <a:rPr lang="it-IT" b="1" dirty="0"/>
              <a:t>giubbino </a:t>
            </a:r>
            <a:r>
              <a:rPr lang="it-IT" dirty="0"/>
              <a:t>per terra. «Chi se ne frega di raccoglierlo, mica è mio…»</a:t>
            </a:r>
          </a:p>
          <a:p>
            <a:r>
              <a:rPr lang="it-IT" dirty="0"/>
              <a:t>3) l’educatore sta portando dei </a:t>
            </a:r>
            <a:r>
              <a:rPr lang="it-IT" b="1" dirty="0"/>
              <a:t>pacchi</a:t>
            </a:r>
            <a:r>
              <a:rPr lang="it-IT" dirty="0"/>
              <a:t> in chiesa per una spesa ai poveri. Lo vedo affaticato… «ma mica tocca a me…», non ci penso nemmeno a chiedergli se ha bisogno di aiuto. «Se vuole aiuto, me lo chiede…»</a:t>
            </a:r>
          </a:p>
          <a:p>
            <a:r>
              <a:rPr lang="it-IT" dirty="0"/>
              <a:t>4) Un amico fa qualcosa di sbagliato (fuma uno spinello, </a:t>
            </a:r>
            <a:r>
              <a:rPr lang="it-IT" b="1" dirty="0"/>
              <a:t>si ubriaca</a:t>
            </a:r>
            <a:r>
              <a:rPr lang="it-IT" dirty="0"/>
              <a:t>, vive male la sessualità, è disonesto, non partecipa ai sacramenti, fa il bullo, approfitta del debole, </a:t>
            </a:r>
            <a:r>
              <a:rPr lang="it-IT" dirty="0" err="1"/>
              <a:t>etc</a:t>
            </a:r>
            <a:r>
              <a:rPr lang="it-IT" dirty="0"/>
              <a:t>), ma io non gli dico nulla per aiutarlo a correggersi. «Sono fatti suoi, </a:t>
            </a:r>
            <a:r>
              <a:rPr lang="it-IT" b="1" dirty="0"/>
              <a:t>non è un bambino</a:t>
            </a:r>
            <a:r>
              <a:rPr lang="it-IT" dirty="0"/>
              <a:t>…lo sa lui nella sua vita cosa deve fare…»</a:t>
            </a:r>
          </a:p>
          <a:p>
            <a:r>
              <a:rPr lang="it-IT" dirty="0"/>
              <a:t>5) c’è il parroco da solo in chiesa, la sera tardi, a lavorare. Ma nessuno va a chiedere «</a:t>
            </a:r>
            <a:r>
              <a:rPr lang="it-IT" b="1" dirty="0"/>
              <a:t>don, avete bisogno di qualcosa</a:t>
            </a:r>
            <a:r>
              <a:rPr lang="it-IT" dirty="0"/>
              <a:t>?». </a:t>
            </a:r>
          </a:p>
          <a:p>
            <a:r>
              <a:rPr lang="it-IT" dirty="0"/>
              <a:t>6) c’è sporcizia in oratorio, carte, </a:t>
            </a:r>
            <a:r>
              <a:rPr lang="it-IT" b="1" dirty="0"/>
              <a:t>bicchieri</a:t>
            </a:r>
            <a:r>
              <a:rPr lang="it-IT" dirty="0"/>
              <a:t>, penne in disordine… «chi se ne frega…mica tocca a me, sistemarli».</a:t>
            </a:r>
          </a:p>
          <a:p>
            <a:r>
              <a:rPr lang="it-IT" dirty="0"/>
              <a:t>7) c’è un amico da solo, più </a:t>
            </a:r>
            <a:r>
              <a:rPr lang="it-IT" b="1" dirty="0"/>
              <a:t>emarginato</a:t>
            </a:r>
            <a:r>
              <a:rPr lang="it-IT" dirty="0"/>
              <a:t>, che non socializza molto, etc. E noi siamo capaci di passare intere serate senza avvicinarci 5 minuti a lui. Basterebbe dirgli «vuoi giocare con noi?». Ma spesso non ci accorgiamo nemmeno che sta lì da solo.</a:t>
            </a:r>
          </a:p>
          <a:p>
            <a:r>
              <a:rPr lang="it-IT" dirty="0"/>
              <a:t>8) c’è una festa e bisogna organizzare il </a:t>
            </a:r>
            <a:r>
              <a:rPr lang="it-IT" b="1" dirty="0"/>
              <a:t>regalo</a:t>
            </a:r>
            <a:r>
              <a:rPr lang="it-IT" dirty="0"/>
              <a:t> di compleanno….ma quante volte capita che siamo tutti indaffarati e sono sempre gli stessi due o tre, più sensibili, del gruppo, che si prendono la briga di organizzare?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85374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Il fatto è che, come il ricco, non siamo indifferenti per </a:t>
            </a:r>
            <a:r>
              <a:rPr lang="it-IT" b="1" dirty="0"/>
              <a:t>CATTIVERIA</a:t>
            </a:r>
            <a:r>
              <a:rPr lang="it-IT" dirty="0"/>
              <a:t>. </a:t>
            </a:r>
          </a:p>
          <a:p>
            <a:r>
              <a:rPr lang="it-IT" dirty="0"/>
              <a:t>Il fatto è che </a:t>
            </a:r>
            <a:r>
              <a:rPr lang="it-IT" b="1" dirty="0"/>
              <a:t>NON ci ACCORGIAMO </a:t>
            </a:r>
            <a:r>
              <a:rPr lang="it-IT" dirty="0"/>
              <a:t>proprio dell’esistenza di una situazione di sofferenza o disagio del prossimo. </a:t>
            </a:r>
          </a:p>
          <a:p>
            <a:r>
              <a:rPr lang="it-IT" dirty="0"/>
              <a:t>Siamo così presi da noi stessi, che gli altri diventano tappezzeria.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283347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71857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Aiutarci l’un l’altro a essere migliori.</a:t>
            </a:r>
          </a:p>
          <a:p>
            <a:r>
              <a:rPr lang="it-IT" dirty="0"/>
              <a:t>Se un amico è bravo in qualcosa, io devo aiutarlo a valorizzare quel talento.</a:t>
            </a:r>
          </a:p>
          <a:p>
            <a:r>
              <a:rPr lang="it-IT" dirty="0"/>
              <a:t>Se un amico sbaglia in qualcosa, io devo aiutarlo a capire l’errore e evitarlo.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51899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Un pericolo: lo </a:t>
            </a:r>
            <a:r>
              <a:rPr lang="it-IT" b="1" dirty="0"/>
              <a:t>SCORAGGIAMENTO</a:t>
            </a:r>
            <a:r>
              <a:rPr lang="it-IT" dirty="0"/>
              <a:t>.</a:t>
            </a:r>
          </a:p>
          <a:p>
            <a:r>
              <a:rPr lang="it-IT" dirty="0"/>
              <a:t>Può succedere a volte, in un gruppo, crescendo, che ci si senta </a:t>
            </a:r>
            <a:r>
              <a:rPr lang="it-IT" b="1" dirty="0"/>
              <a:t>SOLI a combattere </a:t>
            </a:r>
            <a:r>
              <a:rPr lang="it-IT" dirty="0"/>
              <a:t>la buona battaglia. </a:t>
            </a:r>
          </a:p>
          <a:p>
            <a:r>
              <a:rPr lang="it-IT" dirty="0"/>
              <a:t>«Tutti pensano ai fatti loro, solo io mi sto sacrificando»</a:t>
            </a:r>
          </a:p>
          <a:p>
            <a:r>
              <a:rPr lang="it-IT" dirty="0"/>
              <a:t>«Tutti rubano e sono disonesti sul lavoro, solo io sono l’unico scemo che è onesto…e povero»</a:t>
            </a:r>
          </a:p>
          <a:p>
            <a:r>
              <a:rPr lang="it-IT" dirty="0"/>
              <a:t>«Tutti si sballano e si divertono il sabato sera, solo io sono l’unico scemo che cerca divertimenti che piacciono al Signore»</a:t>
            </a:r>
          </a:p>
          <a:p>
            <a:r>
              <a:rPr lang="it-IT" dirty="0"/>
              <a:t>«Tutti i miei amici vivono la sessualità nel fidanzamento, solo io mi impegno nella castità»</a:t>
            </a:r>
          </a:p>
          <a:p>
            <a:r>
              <a:rPr lang="it-IT" dirty="0"/>
              <a:t>«Tutti se ne fregano, solo io mi </a:t>
            </a:r>
            <a:r>
              <a:rPr lang="it-IT" dirty="0" err="1"/>
              <a:t>scimunisco</a:t>
            </a:r>
            <a:r>
              <a:rPr lang="it-IT" dirty="0"/>
              <a:t> a fare il bene»</a:t>
            </a:r>
          </a:p>
          <a:p>
            <a:endParaRPr lang="it-IT" dirty="0"/>
          </a:p>
          <a:p>
            <a:r>
              <a:rPr lang="it-IT" dirty="0"/>
              <a:t>E la risposta, dettata dallo scoraggiamento, può essere:</a:t>
            </a:r>
          </a:p>
          <a:p>
            <a:r>
              <a:rPr lang="it-IT" dirty="0"/>
              <a:t>«</a:t>
            </a:r>
            <a:r>
              <a:rPr lang="it-IT" b="1" dirty="0"/>
              <a:t>MA CHI ME LO FA FARE?»</a:t>
            </a:r>
          </a:p>
          <a:p>
            <a:r>
              <a:rPr lang="it-IT" dirty="0"/>
              <a:t>«Tanto vale, smettere di combattere…smettere di impegnarmi…e fare come tutti gli altri…che vivono una vita più facile…»</a:t>
            </a:r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95580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/>
              <a:t>E invece il Maestro ci indica una strada:</a:t>
            </a:r>
          </a:p>
          <a:p>
            <a:r>
              <a:rPr lang="it-IT" b="1" dirty="0"/>
              <a:t>«chi vuol venire dietro a me, prenda la sua croce e mi segua».</a:t>
            </a:r>
          </a:p>
          <a:p>
            <a:endParaRPr lang="it-IT" dirty="0"/>
          </a:p>
          <a:p>
            <a:r>
              <a:rPr lang="it-IT" dirty="0"/>
              <a:t>Il cristiano è proprio questo: </a:t>
            </a:r>
          </a:p>
          <a:p>
            <a:r>
              <a:rPr lang="it-IT" dirty="0"/>
              <a:t>Un </a:t>
            </a:r>
            <a:r>
              <a:rPr lang="it-IT" b="1" dirty="0"/>
              <a:t>eroe</a:t>
            </a:r>
            <a:r>
              <a:rPr lang="it-IT" dirty="0"/>
              <a:t>, rimasto a combattere, mentre tutti si sono arresi.</a:t>
            </a:r>
          </a:p>
          <a:p>
            <a:r>
              <a:rPr lang="it-IT" dirty="0"/>
              <a:t>Un </a:t>
            </a:r>
            <a:r>
              <a:rPr lang="it-IT" b="1" dirty="0"/>
              <a:t>Giovanni</a:t>
            </a:r>
            <a:r>
              <a:rPr lang="it-IT" dirty="0"/>
              <a:t> sotto la Croce, mentre tutti sono scappati. Anche Pietro l’insospettabile.</a:t>
            </a:r>
          </a:p>
          <a:p>
            <a:r>
              <a:rPr lang="it-IT" dirty="0"/>
              <a:t>Un grammo di </a:t>
            </a:r>
            <a:r>
              <a:rPr lang="it-IT" b="1" dirty="0"/>
              <a:t>lievito</a:t>
            </a:r>
            <a:r>
              <a:rPr lang="it-IT" dirty="0"/>
              <a:t>, che farà fermentare chili di farina.</a:t>
            </a:r>
          </a:p>
          <a:p>
            <a:endParaRPr lang="it-IT" dirty="0"/>
          </a:p>
          <a:p>
            <a:r>
              <a:rPr lang="it-IT" dirty="0"/>
              <a:t>Forse chi non prende la croce e non segue Cristo, se ne vede bene della vita e si diverte.</a:t>
            </a:r>
          </a:p>
          <a:p>
            <a:r>
              <a:rPr lang="it-IT" dirty="0"/>
              <a:t>Ma è davvero questa la vita che ti renderà </a:t>
            </a:r>
            <a:r>
              <a:rPr lang="it-IT" b="1" dirty="0"/>
              <a:t>felice</a:t>
            </a:r>
            <a:r>
              <a:rPr lang="it-IT" dirty="0"/>
              <a:t>? </a:t>
            </a:r>
          </a:p>
          <a:p>
            <a:r>
              <a:rPr lang="it-IT" dirty="0"/>
              <a:t>Ancora una volta risuonano le parole di Gesù: «</a:t>
            </a:r>
            <a:r>
              <a:rPr lang="it-IT" b="1" dirty="0"/>
              <a:t>volete andarvene anche voi</a:t>
            </a:r>
            <a:r>
              <a:rPr lang="it-IT" dirty="0"/>
              <a:t>?»</a:t>
            </a:r>
          </a:p>
          <a:p>
            <a:r>
              <a:rPr lang="it-IT" dirty="0"/>
              <a:t>E il nostro cuore sia pronto a dire: «Signore, da chi andremo, Tu solo hai parole di vita eterna».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A75A99-83C0-4AAD-A70E-599CD1AABDAF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4683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A9E492F-0619-4624-8F03-DF28E06115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450F8A4E-D31F-4977-B625-F47EEB82A0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AD07248-44D1-44C9-9CC4-F67817B4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73F440D-D4FB-4547-A738-F7B07CE84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91EF795-BD06-4F4F-B3F7-ABC20CB17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59807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6BAC8C-0389-4CF0-864B-21AA61C94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ABABA9E-730B-4CD2-8529-22D8D3BAAD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751836-8423-472F-8AF6-42B96FF8C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9D915C-38CC-4755-BC07-1D6621525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F7BC720-F569-4A54-8CD9-DDD616B3D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397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ACD87DB-9067-4A0C-A8BC-815047947E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A167453-AE72-440F-8DFF-32E472F9FA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D82E0E9-46C6-4C20-BFB0-A16B87543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3CDBF2D-053B-4FA9-BBB0-5B9C07ACB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3AE9B05-A069-4EA6-AA45-3C7E56F71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833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2138E1-6F63-4EC6-98C0-40E4110BF8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D1BC4B-842A-4E7A-BAD8-781744407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8C058E-6B13-4BB5-B082-B74EA9D41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504C3E-4940-48F3-8217-86506F2076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E99E4D3-579F-42BF-B97A-4E22E31B5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386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75E2A6-6F35-436D-AC63-E76DA4593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99087A5-13C1-42F2-8965-92E5A1E7D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3018411-95A2-4590-8C3A-3ADCA37A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9838CAF-AF68-4D1A-9D35-D2A0F4B36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06746-968F-43F4-9121-65D2805E1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1559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0BBC8F-63C8-4CBD-9516-0596864D4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012463-A088-4EB0-88C4-0C8A1A1AFC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34CD487-8469-45BE-9737-C7AA10E2FD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1D0C510-D829-4895-AFB0-58872E7A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57F7ECE-1797-40E4-BF2D-A190491FA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63A93A3-1BCA-4611-A4E4-87BFB3633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55962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CC1DE4-F6EB-4AAD-BC11-362A1C008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24F94F3-A309-4B6B-A2D1-1B43E6BFF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FBAF389-7299-4968-A566-CFAB6923F3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8DC7FBF-EA2A-4A65-92AE-37A5C0DA1F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2C7924B6-5D63-47AE-B803-307718E108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FACD65B-D252-4199-8B8B-0B4C7C15B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641B92C6-293E-4857-AD9F-2EC755DEC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8BD7F042-2C99-4417-B6BE-2E71FC2B3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85278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D6D74CD-AF46-4A7E-93B3-44877E188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F7A958D8-ED07-41B4-9066-D31CF758B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BE87D18-1339-4AE7-B66F-10139DC54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D7725C-8F1B-4224-932D-C944CFB50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7711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AE62910A-58C6-47D1-A2D6-1B5F311BA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480FA9C-8FF6-4813-AB08-083EB4970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755614A-9E57-475A-9819-87AE5C118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3152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20BF7C-BB56-4657-AC0A-62E15F42A1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2DD6BD0-1F90-447A-B265-5889968761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EE04B8A-9232-4E66-A34D-586055A89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92760E-A651-4EDB-BBC0-3A456E3A9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CF680EE-148D-4CD8-B4F3-58C929396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5C8433E-9352-48E2-839E-B74A8CD0D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9597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4C3183-47C0-474A-A37A-907C02D10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D238C1B4-3DEA-4E08-A71B-938649BAED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0FF903A-8356-45B7-80AC-EC4AD0CA4E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4618BA5-B11E-4AEC-88DB-ACBE0E02E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DD7661-99A6-4ADA-AAED-F4DAA6650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A533E9C-BD8F-45BE-989F-E53C320EF6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731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0158911-E349-473D-83FD-7DC73D5BD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7DF400A-DDC3-4068-9FFF-28B1F4B9BE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D15513-CC49-40B9-86BB-31DE21320A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8464A-708F-4526-9F69-DA7DE92668D0}" type="datetimeFigureOut">
              <a:rPr lang="it-IT" smtClean="0"/>
              <a:t>09/01/2019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0396524-74CA-4E66-9FE0-31B1A02874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862EA1-4151-457E-B877-5694386BA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44092-FAE2-4CF1-9631-80D619EC44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6471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A788BF4A-B152-4D49-997C-84881F31A0F3}"/>
              </a:ext>
            </a:extLst>
          </p:cNvPr>
          <p:cNvSpPr/>
          <p:nvPr/>
        </p:nvSpPr>
        <p:spPr>
          <a:xfrm>
            <a:off x="620233" y="1062480"/>
            <a:ext cx="4828068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solidFill>
                  <a:srgbClr val="000000"/>
                </a:solidFill>
                <a:latin typeface="Lato"/>
              </a:rPr>
              <a:t>LUCA, cap.16</a:t>
            </a: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endParaRPr lang="it-IT" sz="200" b="1" dirty="0">
              <a:solidFill>
                <a:srgbClr val="000000"/>
              </a:solidFill>
              <a:latin typeface="Lato"/>
            </a:endParaRPr>
          </a:p>
          <a:p>
            <a:pPr algn="just"/>
            <a:r>
              <a:rPr lang="it-IT" b="0" i="0" dirty="0">
                <a:solidFill>
                  <a:srgbClr val="000000"/>
                </a:solidFill>
                <a:effectLst/>
                <a:latin typeface="Lato"/>
              </a:rPr>
              <a:t>C'era un uomo ricco, che vestiva di porpora e di bisso e tutti i giorni banchettava lautamente. Un mendicante, di nome Lazzaro, giaceva alla sua porta, coperto di piaghe,</a:t>
            </a:r>
            <a:r>
              <a:rPr lang="it-IT" dirty="0">
                <a:solidFill>
                  <a:srgbClr val="000000"/>
                </a:solidFill>
                <a:latin typeface="Lato"/>
              </a:rPr>
              <a:t> </a:t>
            </a:r>
            <a:r>
              <a:rPr lang="it-IT" b="0" i="0" dirty="0">
                <a:solidFill>
                  <a:srgbClr val="000000"/>
                </a:solidFill>
                <a:effectLst/>
                <a:latin typeface="Lato"/>
              </a:rPr>
              <a:t>bramoso di sfamarsi di quello che cadeva dalla mensa del ricco. Perfino i cani venivano a leccare le sue piaghe. Un giorno il povero morì e fu portato dagli angeli nel seno di Abramo. Morì anche il ricco e fu sepolto.  </a:t>
            </a:r>
          </a:p>
          <a:p>
            <a:pPr algn="just"/>
            <a:r>
              <a:rPr lang="it-IT" b="0" i="0" dirty="0">
                <a:solidFill>
                  <a:srgbClr val="000000"/>
                </a:solidFill>
                <a:effectLst/>
                <a:latin typeface="Lato"/>
              </a:rPr>
              <a:t>Stando nell'inferno tra i tormenti, levò gli occhi e  vide  di  lontano  Abramo  e  Lazzaro </a:t>
            </a:r>
          </a:p>
          <a:p>
            <a:pPr algn="just"/>
            <a:r>
              <a:rPr lang="it-IT" b="0" i="0" dirty="0">
                <a:solidFill>
                  <a:srgbClr val="000000"/>
                </a:solidFill>
                <a:effectLst/>
                <a:latin typeface="Lato"/>
              </a:rPr>
              <a:t>accanto a lui. Allora gridando disse: Padre  Abramo, abbi pietà di me e manda Lazzaro a  intingere nell'acqua la punta del dito e bagnarmi la lingua, perché questa fiamma mi tortura. </a:t>
            </a:r>
            <a:endParaRPr lang="it-IT" dirty="0"/>
          </a:p>
        </p:txBody>
      </p:sp>
      <p:pic>
        <p:nvPicPr>
          <p:cNvPr id="6" name="Picture 2" descr="Risultati immagini per lazzaro e il ricco">
            <a:extLst>
              <a:ext uri="{FF2B5EF4-FFF2-40B4-BE49-F238E27FC236}">
                <a16:creationId xmlns:a16="http://schemas.microsoft.com/office/drawing/2014/main" id="{1C05E013-3E40-4A75-90AF-0890C3E34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6223" y="1181100"/>
            <a:ext cx="6136044" cy="458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3228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B6C7BFD7-394B-4AA2-8653-D9E939B6CFA4}"/>
              </a:ext>
            </a:extLst>
          </p:cNvPr>
          <p:cNvSpPr/>
          <p:nvPr/>
        </p:nvSpPr>
        <p:spPr>
          <a:xfrm>
            <a:off x="620232" y="1291080"/>
            <a:ext cx="109515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6000" b="1" dirty="0">
                <a:solidFill>
                  <a:srgbClr val="000000"/>
                </a:solidFill>
                <a:latin typeface="Lato"/>
              </a:rPr>
              <a:t>Ma che c’ n’ ‘</a:t>
            </a:r>
            <a:r>
              <a:rPr lang="it-IT" sz="6000" b="1" dirty="0" err="1">
                <a:solidFill>
                  <a:srgbClr val="000000"/>
                </a:solidFill>
                <a:latin typeface="Lato"/>
              </a:rPr>
              <a:t>mport</a:t>
            </a:r>
            <a:r>
              <a:rPr lang="it-IT" sz="6000" b="1" dirty="0">
                <a:solidFill>
                  <a:srgbClr val="000000"/>
                </a:solidFill>
                <a:latin typeface="Lato"/>
              </a:rPr>
              <a:t>?</a:t>
            </a:r>
            <a:endParaRPr lang="it-IT" sz="6000" dirty="0"/>
          </a:p>
        </p:txBody>
      </p:sp>
      <p:pic>
        <p:nvPicPr>
          <p:cNvPr id="2050" name="Picture 2" descr="http://2.bp.blogspot.com/-yzxa73FkXho/TgLcC557PhI/AAAAAAAAEXs/eJH75fbhX3o/s320/3scimmiette.bmp">
            <a:extLst>
              <a:ext uri="{FF2B5EF4-FFF2-40B4-BE49-F238E27FC236}">
                <a16:creationId xmlns:a16="http://schemas.microsoft.com/office/drawing/2014/main" id="{7572A740-8430-4512-B691-568B2A528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300" y="3198813"/>
            <a:ext cx="389890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809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isultati immagini per non me ne ero accorto">
            <a:extLst>
              <a:ext uri="{FF2B5EF4-FFF2-40B4-BE49-F238E27FC236}">
                <a16:creationId xmlns:a16="http://schemas.microsoft.com/office/drawing/2014/main" id="{C3EEB7B2-9B2A-4AA5-B7CD-47A0D2E51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4600" y="3373120"/>
            <a:ext cx="3517900" cy="2462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71D7F349-B16D-4604-B5B2-4DF45A354900}"/>
              </a:ext>
            </a:extLst>
          </p:cNvPr>
          <p:cNvSpPr/>
          <p:nvPr/>
        </p:nvSpPr>
        <p:spPr>
          <a:xfrm>
            <a:off x="5905500" y="844034"/>
            <a:ext cx="558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0000"/>
                </a:solidFill>
                <a:latin typeface="Lato"/>
              </a:rPr>
              <a:t>Non me ne ero proprio ACCORTO…</a:t>
            </a:r>
            <a:endParaRPr lang="it-IT" sz="2400" dirty="0"/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0E7A9F25-D818-4D88-BCF3-6BA5C0ADE950}"/>
              </a:ext>
            </a:extLst>
          </p:cNvPr>
          <p:cNvSpPr/>
          <p:nvPr/>
        </p:nvSpPr>
        <p:spPr>
          <a:xfrm>
            <a:off x="1244600" y="1923534"/>
            <a:ext cx="558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0000"/>
                </a:solidFill>
                <a:latin typeface="Lato"/>
              </a:rPr>
              <a:t>E chi ci aveva pensato…</a:t>
            </a:r>
            <a:endParaRPr lang="it-IT" sz="2400" dirty="0"/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C2905D2D-3168-4AB4-BCB8-1E97B662CBD5}"/>
              </a:ext>
            </a:extLst>
          </p:cNvPr>
          <p:cNvSpPr/>
          <p:nvPr/>
        </p:nvSpPr>
        <p:spPr>
          <a:xfrm>
            <a:off x="4876800" y="3198167"/>
            <a:ext cx="558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0000"/>
                </a:solidFill>
                <a:latin typeface="Lato"/>
              </a:rPr>
              <a:t>Ma chi me lo fa fare…</a:t>
            </a:r>
            <a:endParaRPr lang="it-IT" sz="2400" dirty="0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56F8CB4F-ED42-4D56-A03D-07F49CABF7A6}"/>
              </a:ext>
            </a:extLst>
          </p:cNvPr>
          <p:cNvSpPr/>
          <p:nvPr/>
        </p:nvSpPr>
        <p:spPr>
          <a:xfrm>
            <a:off x="6604001" y="5552300"/>
            <a:ext cx="558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400" b="1" dirty="0">
                <a:solidFill>
                  <a:srgbClr val="000000"/>
                </a:solidFill>
                <a:latin typeface="Lato"/>
              </a:rPr>
              <a:t>E mica tocca a me?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9280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 descr="Immagine che contiene testo, lavagnabianca&#10;&#10;Descrizione generata con affidabilità molto elevata">
            <a:extLst>
              <a:ext uri="{FF2B5EF4-FFF2-40B4-BE49-F238E27FC236}">
                <a16:creationId xmlns:a16="http://schemas.microsoft.com/office/drawing/2014/main" id="{26960E31-6CBB-433C-918E-FE24E0565D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53873" y="288756"/>
            <a:ext cx="7445267" cy="6326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244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3D1308DA-6707-498A-8528-9ADF4DD64705}"/>
              </a:ext>
            </a:extLst>
          </p:cNvPr>
          <p:cNvSpPr/>
          <p:nvPr/>
        </p:nvSpPr>
        <p:spPr>
          <a:xfrm rot="1794778">
            <a:off x="-261971" y="2037383"/>
            <a:ext cx="32259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2400" b="1" dirty="0">
                <a:solidFill>
                  <a:srgbClr val="00B050"/>
                </a:solidFill>
                <a:latin typeface="Lato"/>
              </a:rPr>
              <a:t>PROMOZIONE</a:t>
            </a:r>
            <a:endParaRPr lang="it-IT" sz="2400" dirty="0">
              <a:solidFill>
                <a:srgbClr val="00B050"/>
              </a:solidFill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D89EF9C-55B6-4549-9236-BA55540F3A71}"/>
              </a:ext>
            </a:extLst>
          </p:cNvPr>
          <p:cNvSpPr/>
          <p:nvPr/>
        </p:nvSpPr>
        <p:spPr>
          <a:xfrm>
            <a:off x="2770706" y="3119998"/>
            <a:ext cx="26035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>
                <a:solidFill>
                  <a:srgbClr val="C00000"/>
                </a:solidFill>
                <a:latin typeface="Lato"/>
              </a:rPr>
              <a:t>FRATERNA</a:t>
            </a:r>
            <a:endParaRPr lang="it-IT" sz="2400" dirty="0">
              <a:solidFill>
                <a:srgbClr val="C00000"/>
              </a:solidFill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1F474E86-A08F-4F48-818F-A16C6E673AC4}"/>
              </a:ext>
            </a:extLst>
          </p:cNvPr>
          <p:cNvSpPr/>
          <p:nvPr/>
        </p:nvSpPr>
        <p:spPr>
          <a:xfrm rot="20033087">
            <a:off x="-2633663" y="4635290"/>
            <a:ext cx="5587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it-IT" sz="2400" b="1" dirty="0">
                <a:solidFill>
                  <a:srgbClr val="00B0F0"/>
                </a:solidFill>
                <a:latin typeface="Lato"/>
              </a:rPr>
              <a:t>CORREZIONE</a:t>
            </a:r>
            <a:endParaRPr lang="it-IT" sz="2400" dirty="0">
              <a:solidFill>
                <a:srgbClr val="00B0F0"/>
              </a:solidFill>
            </a:endParaRPr>
          </a:p>
        </p:txBody>
      </p:sp>
      <p:pic>
        <p:nvPicPr>
          <p:cNvPr id="5124" name="Picture 4" descr="Risultati immagini per aiutare il prossimo">
            <a:extLst>
              <a:ext uri="{FF2B5EF4-FFF2-40B4-BE49-F238E27FC236}">
                <a16:creationId xmlns:a16="http://schemas.microsoft.com/office/drawing/2014/main" id="{73FE97BE-5D82-4FFF-B11D-26FEC18519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836" y="888975"/>
            <a:ext cx="6977827" cy="464366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011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magine correlata">
            <a:extLst>
              <a:ext uri="{FF2B5EF4-FFF2-40B4-BE49-F238E27FC236}">
                <a16:creationId xmlns:a16="http://schemas.microsoft.com/office/drawing/2014/main" id="{DD7F561F-DA98-41C6-82BE-F1F8BC0B47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553" y="641042"/>
            <a:ext cx="6216958" cy="6216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vale 8">
            <a:extLst>
              <a:ext uri="{FF2B5EF4-FFF2-40B4-BE49-F238E27FC236}">
                <a16:creationId xmlns:a16="http://schemas.microsoft.com/office/drawing/2014/main" id="{CA20FB0C-7225-46B0-80C7-3F3E4E62C644}"/>
              </a:ext>
            </a:extLst>
          </p:cNvPr>
          <p:cNvSpPr/>
          <p:nvPr/>
        </p:nvSpPr>
        <p:spPr>
          <a:xfrm>
            <a:off x="8583359" y="997009"/>
            <a:ext cx="2679700" cy="277525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EA434441-7615-4E95-AAA4-833BCDA730B5}"/>
              </a:ext>
            </a:extLst>
          </p:cNvPr>
          <p:cNvSpPr/>
          <p:nvPr/>
        </p:nvSpPr>
        <p:spPr>
          <a:xfrm>
            <a:off x="573236" y="437634"/>
            <a:ext cx="62169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3200" b="1" dirty="0">
                <a:solidFill>
                  <a:srgbClr val="0070C0"/>
                </a:solidFill>
              </a:rPr>
              <a:t>Un pericolo: </a:t>
            </a:r>
            <a:r>
              <a:rPr lang="it-IT" sz="3200" b="1" dirty="0">
                <a:solidFill>
                  <a:srgbClr val="C00000"/>
                </a:solidFill>
              </a:rPr>
              <a:t>lo SCORAGGIAMENTO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020AAA49-F3F6-457E-B360-21C6EE26A10A}"/>
              </a:ext>
            </a:extLst>
          </p:cNvPr>
          <p:cNvSpPr/>
          <p:nvPr/>
        </p:nvSpPr>
        <p:spPr>
          <a:xfrm>
            <a:off x="1601728" y="1631434"/>
            <a:ext cx="45747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i="1" dirty="0"/>
              <a:t>«Tutti fanno così… solo io invece…»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B6E38326-7309-477A-AE06-5620A875C026}"/>
              </a:ext>
            </a:extLst>
          </p:cNvPr>
          <p:cNvSpPr/>
          <p:nvPr/>
        </p:nvSpPr>
        <p:spPr>
          <a:xfrm>
            <a:off x="2497112" y="2899033"/>
            <a:ext cx="31378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2400" i="1" dirty="0"/>
              <a:t>«Ma chi me lo fa fare?»</a:t>
            </a:r>
          </a:p>
        </p:txBody>
      </p:sp>
      <p:sp>
        <p:nvSpPr>
          <p:cNvPr id="7" name="Freccia in giù 6">
            <a:extLst>
              <a:ext uri="{FF2B5EF4-FFF2-40B4-BE49-F238E27FC236}">
                <a16:creationId xmlns:a16="http://schemas.microsoft.com/office/drawing/2014/main" id="{C0A66B35-1C44-4179-AF5B-371CF1915065}"/>
              </a:ext>
            </a:extLst>
          </p:cNvPr>
          <p:cNvSpPr/>
          <p:nvPr/>
        </p:nvSpPr>
        <p:spPr>
          <a:xfrm>
            <a:off x="3889117" y="2197100"/>
            <a:ext cx="176919" cy="584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>
            <a:extLst>
              <a:ext uri="{FF2B5EF4-FFF2-40B4-BE49-F238E27FC236}">
                <a16:creationId xmlns:a16="http://schemas.microsoft.com/office/drawing/2014/main" id="{30B6F410-8BBF-4876-A71E-08C7F1A03BE9}"/>
              </a:ext>
            </a:extLst>
          </p:cNvPr>
          <p:cNvSpPr/>
          <p:nvPr/>
        </p:nvSpPr>
        <p:spPr>
          <a:xfrm>
            <a:off x="8251319" y="1138991"/>
            <a:ext cx="341998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i="1" dirty="0"/>
              <a:t>«Tanto vale, </a:t>
            </a:r>
          </a:p>
          <a:p>
            <a:pPr algn="ctr"/>
            <a:r>
              <a:rPr lang="it-IT" sz="2000" i="1" dirty="0"/>
              <a:t>smettere di </a:t>
            </a:r>
          </a:p>
          <a:p>
            <a:pPr algn="ctr"/>
            <a:r>
              <a:rPr lang="it-IT" sz="2000" i="1" dirty="0"/>
              <a:t>combattere…</a:t>
            </a:r>
          </a:p>
          <a:p>
            <a:pPr algn="ctr"/>
            <a:r>
              <a:rPr lang="it-IT" sz="2000" i="1" dirty="0"/>
              <a:t>smettere di impegnarmi…</a:t>
            </a:r>
          </a:p>
          <a:p>
            <a:pPr algn="ctr"/>
            <a:r>
              <a:rPr lang="it-IT" sz="2000" i="1" dirty="0"/>
              <a:t>e fare come tutti gli altri…</a:t>
            </a:r>
          </a:p>
          <a:p>
            <a:pPr algn="ctr"/>
            <a:r>
              <a:rPr lang="it-IT" sz="2000" i="1" dirty="0"/>
              <a:t>che vivono una </a:t>
            </a:r>
          </a:p>
          <a:p>
            <a:pPr algn="ctr"/>
            <a:r>
              <a:rPr lang="it-IT" sz="2000" i="1" dirty="0"/>
              <a:t>vita più facile…»</a:t>
            </a:r>
          </a:p>
        </p:txBody>
      </p:sp>
    </p:spTree>
    <p:extLst>
      <p:ext uri="{BB962C8B-B14F-4D97-AF65-F5344CB8AC3E}">
        <p14:creationId xmlns:p14="http://schemas.microsoft.com/office/powerpoint/2010/main" val="2960408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3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magine correlata">
            <a:extLst>
              <a:ext uri="{FF2B5EF4-FFF2-40B4-BE49-F238E27FC236}">
                <a16:creationId xmlns:a16="http://schemas.microsoft.com/office/drawing/2014/main" id="{4470963E-D666-4AC4-AADF-A8F4A997D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3650" y="460375"/>
            <a:ext cx="712470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C6677939-8897-4222-AD95-60A8928ACD22}"/>
              </a:ext>
            </a:extLst>
          </p:cNvPr>
          <p:cNvSpPr/>
          <p:nvPr/>
        </p:nvSpPr>
        <p:spPr>
          <a:xfrm>
            <a:off x="1422400" y="4770735"/>
            <a:ext cx="95631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3000" dirty="0"/>
              <a:t>«</a:t>
            </a:r>
            <a:r>
              <a:rPr lang="it-IT" sz="3000" b="1" dirty="0"/>
              <a:t>Volete andarvene anche voi</a:t>
            </a:r>
            <a:r>
              <a:rPr lang="it-IT" sz="3000" dirty="0"/>
              <a:t>?» </a:t>
            </a:r>
          </a:p>
          <a:p>
            <a:r>
              <a:rPr lang="it-IT" sz="3000" i="1" dirty="0"/>
              <a:t>«Signore, da chi andremo, Tu solo hai parole di vita eterna».</a:t>
            </a:r>
          </a:p>
        </p:txBody>
      </p:sp>
    </p:spTree>
    <p:extLst>
      <p:ext uri="{BB962C8B-B14F-4D97-AF65-F5344CB8AC3E}">
        <p14:creationId xmlns:p14="http://schemas.microsoft.com/office/powerpoint/2010/main" val="160275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970</Words>
  <Application>Microsoft Office PowerPoint</Application>
  <PresentationFormat>Widescreen</PresentationFormat>
  <Paragraphs>85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Lato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massimo fasanaro</dc:creator>
  <cp:lastModifiedBy>massimo fasanaro</cp:lastModifiedBy>
  <cp:revision>10</cp:revision>
  <dcterms:created xsi:type="dcterms:W3CDTF">2019-01-09T16:30:11Z</dcterms:created>
  <dcterms:modified xsi:type="dcterms:W3CDTF">2019-01-09T18:34:51Z</dcterms:modified>
</cp:coreProperties>
</file>